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3" r:id="rId3"/>
    <p:sldId id="260" r:id="rId4"/>
    <p:sldId id="271" r:id="rId5"/>
    <p:sldId id="264" r:id="rId6"/>
    <p:sldId id="265" r:id="rId7"/>
    <p:sldId id="257" r:id="rId8"/>
    <p:sldId id="259" r:id="rId9"/>
    <p:sldId id="262" r:id="rId10"/>
    <p:sldId id="261" r:id="rId11"/>
    <p:sldId id="267"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33"/>
  </p:normalViewPr>
  <p:slideViewPr>
    <p:cSldViewPr snapToGrid="0" snapToObjects="1">
      <p:cViewPr varScale="1">
        <p:scale>
          <a:sx n="108" d="100"/>
          <a:sy n="108" d="100"/>
        </p:scale>
        <p:origin x="6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AD57A5-D93E-4B4A-8635-E0C17A543975}" type="doc">
      <dgm:prSet loTypeId="urn:microsoft.com/office/officeart/2005/8/layout/chevron1" loCatId="" qsTypeId="urn:microsoft.com/office/officeart/2005/8/quickstyle/simple3" qsCatId="simple" csTypeId="urn:microsoft.com/office/officeart/2005/8/colors/accent1_2" csCatId="accent1" phldr="1"/>
      <dgm:spPr/>
      <dgm:t>
        <a:bodyPr/>
        <a:lstStyle/>
        <a:p>
          <a:endParaRPr lang="en-US"/>
        </a:p>
      </dgm:t>
    </dgm:pt>
    <dgm:pt modelId="{90421DF9-A76C-094A-B196-79FE6488EF3A}">
      <dgm:prSet phldrT="[Text]"/>
      <dgm:spPr>
        <a:solidFill>
          <a:schemeClr val="bg1">
            <a:lumMod val="95000"/>
          </a:schemeClr>
        </a:solidFill>
        <a:effectLst>
          <a:outerShdw blurRad="50800" dist="38100" dir="8100000" algn="tr" rotWithShape="0">
            <a:prstClr val="black">
              <a:alpha val="40000"/>
            </a:prstClr>
          </a:outerShdw>
        </a:effectLst>
      </dgm:spPr>
      <dgm:t>
        <a:bodyPr/>
        <a:lstStyle/>
        <a:p>
          <a:pPr>
            <a:buFont typeface="Arial" panose="020B0604020202020204" pitchFamily="34" charset="0"/>
            <a:buChar char="•"/>
          </a:pPr>
          <a:r>
            <a:rPr lang="en-US" b="1" dirty="0"/>
            <a:t>+7000 Recipes (lunch and dinner) scraped from </a:t>
          </a:r>
          <a:r>
            <a:rPr lang="en-US" b="1" dirty="0" err="1"/>
            <a:t>Epicurious.com</a:t>
          </a:r>
          <a:endParaRPr lang="en-US" b="1" dirty="0"/>
        </a:p>
      </dgm:t>
    </dgm:pt>
    <dgm:pt modelId="{0594E5AD-D4FE-C944-9C66-A36F6CFBF098}" type="parTrans" cxnId="{F637E1EE-8E33-FC4D-B7BC-A4CBE54375D2}">
      <dgm:prSet/>
      <dgm:spPr/>
      <dgm:t>
        <a:bodyPr/>
        <a:lstStyle/>
        <a:p>
          <a:endParaRPr lang="en-US" b="1"/>
        </a:p>
      </dgm:t>
    </dgm:pt>
    <dgm:pt modelId="{1FA674F5-E38C-8F4C-8142-CE8DF8B7E9F2}" type="sibTrans" cxnId="{F637E1EE-8E33-FC4D-B7BC-A4CBE54375D2}">
      <dgm:prSet/>
      <dgm:spPr/>
      <dgm:t>
        <a:bodyPr/>
        <a:lstStyle/>
        <a:p>
          <a:endParaRPr lang="en-US" b="1"/>
        </a:p>
      </dgm:t>
    </dgm:pt>
    <dgm:pt modelId="{C282BA01-AFFF-254A-8B69-7F23C7354D76}">
      <dgm:prSet phldrT="[Text]"/>
      <dgm:spPr>
        <a:solidFill>
          <a:schemeClr val="bg1">
            <a:lumMod val="95000"/>
          </a:schemeClr>
        </a:solidFill>
        <a:effectLst>
          <a:outerShdw blurRad="50800" dist="38100" dir="8100000" algn="tr" rotWithShape="0">
            <a:prstClr val="black">
              <a:alpha val="40000"/>
            </a:prstClr>
          </a:outerShdw>
        </a:effectLst>
      </dgm:spPr>
      <dgm:t>
        <a:bodyPr/>
        <a:lstStyle/>
        <a:p>
          <a:pPr>
            <a:buFont typeface="Arial" panose="020B0604020202020204" pitchFamily="34" charset="0"/>
            <a:buChar char="•"/>
          </a:pPr>
          <a:r>
            <a:rPr lang="en-US" b="1" dirty="0"/>
            <a:t>Removed missing data and outliers</a:t>
          </a:r>
        </a:p>
      </dgm:t>
    </dgm:pt>
    <dgm:pt modelId="{DBB57D00-912F-2C45-8496-44F3D7C6BE8F}" type="parTrans" cxnId="{C59416E6-779D-324B-9D1D-292403FE5742}">
      <dgm:prSet/>
      <dgm:spPr/>
      <dgm:t>
        <a:bodyPr/>
        <a:lstStyle/>
        <a:p>
          <a:endParaRPr lang="en-US" b="1"/>
        </a:p>
      </dgm:t>
    </dgm:pt>
    <dgm:pt modelId="{15B70568-0272-544D-8A32-3BCB0F8A21C5}" type="sibTrans" cxnId="{C59416E6-779D-324B-9D1D-292403FE5742}">
      <dgm:prSet/>
      <dgm:spPr/>
      <dgm:t>
        <a:bodyPr/>
        <a:lstStyle/>
        <a:p>
          <a:endParaRPr lang="en-US" b="1"/>
        </a:p>
      </dgm:t>
    </dgm:pt>
    <dgm:pt modelId="{1F0FF9B1-7CEE-A347-B536-4D12B3E1AC75}">
      <dgm:prSet phldrT="[Text]"/>
      <dgm:spPr>
        <a:solidFill>
          <a:schemeClr val="bg1">
            <a:lumMod val="95000"/>
          </a:schemeClr>
        </a:solidFill>
        <a:effectLst>
          <a:outerShdw blurRad="50800" dist="38100" dir="8100000" algn="tr" rotWithShape="0">
            <a:prstClr val="black">
              <a:alpha val="40000"/>
            </a:prstClr>
          </a:outerShdw>
        </a:effectLst>
      </dgm:spPr>
      <dgm:t>
        <a:bodyPr/>
        <a:lstStyle/>
        <a:p>
          <a:r>
            <a:rPr lang="en-US" b="1" dirty="0"/>
            <a:t>~1000 Recipes</a:t>
          </a:r>
        </a:p>
      </dgm:t>
    </dgm:pt>
    <dgm:pt modelId="{0C663A88-13EE-0348-B8C0-497DD6EB59C4}" type="parTrans" cxnId="{AFA82028-D72A-994D-B07D-286A150BBDAC}">
      <dgm:prSet/>
      <dgm:spPr/>
      <dgm:t>
        <a:bodyPr/>
        <a:lstStyle/>
        <a:p>
          <a:endParaRPr lang="en-US" b="1"/>
        </a:p>
      </dgm:t>
    </dgm:pt>
    <dgm:pt modelId="{8241E2EA-AB21-6B4C-BD4B-F31198F1B389}" type="sibTrans" cxnId="{AFA82028-D72A-994D-B07D-286A150BBDAC}">
      <dgm:prSet/>
      <dgm:spPr/>
      <dgm:t>
        <a:bodyPr/>
        <a:lstStyle/>
        <a:p>
          <a:endParaRPr lang="en-US" b="1"/>
        </a:p>
      </dgm:t>
    </dgm:pt>
    <dgm:pt modelId="{D2D18E14-FDA3-ED4F-8359-F7877202EAF9}" type="pres">
      <dgm:prSet presAssocID="{B5AD57A5-D93E-4B4A-8635-E0C17A543975}" presName="Name0" presStyleCnt="0">
        <dgm:presLayoutVars>
          <dgm:dir/>
          <dgm:animLvl val="lvl"/>
          <dgm:resizeHandles val="exact"/>
        </dgm:presLayoutVars>
      </dgm:prSet>
      <dgm:spPr/>
    </dgm:pt>
    <dgm:pt modelId="{B6E3A776-F1AD-914D-810E-2EFCEFBE8156}" type="pres">
      <dgm:prSet presAssocID="{90421DF9-A76C-094A-B196-79FE6488EF3A}" presName="parTxOnly" presStyleLbl="node1" presStyleIdx="0" presStyleCnt="3">
        <dgm:presLayoutVars>
          <dgm:chMax val="0"/>
          <dgm:chPref val="0"/>
          <dgm:bulletEnabled val="1"/>
        </dgm:presLayoutVars>
      </dgm:prSet>
      <dgm:spPr/>
    </dgm:pt>
    <dgm:pt modelId="{0D6760DE-405F-5E48-8A85-B530A669FC3C}" type="pres">
      <dgm:prSet presAssocID="{1FA674F5-E38C-8F4C-8142-CE8DF8B7E9F2}" presName="parTxOnlySpace" presStyleCnt="0"/>
      <dgm:spPr/>
    </dgm:pt>
    <dgm:pt modelId="{4700D455-D30B-4842-9F01-81BD473B3630}" type="pres">
      <dgm:prSet presAssocID="{C282BA01-AFFF-254A-8B69-7F23C7354D76}" presName="parTxOnly" presStyleLbl="node1" presStyleIdx="1" presStyleCnt="3">
        <dgm:presLayoutVars>
          <dgm:chMax val="0"/>
          <dgm:chPref val="0"/>
          <dgm:bulletEnabled val="1"/>
        </dgm:presLayoutVars>
      </dgm:prSet>
      <dgm:spPr/>
    </dgm:pt>
    <dgm:pt modelId="{3C94116C-2021-4547-891C-6AEDE3FB4B51}" type="pres">
      <dgm:prSet presAssocID="{15B70568-0272-544D-8A32-3BCB0F8A21C5}" presName="parTxOnlySpace" presStyleCnt="0"/>
      <dgm:spPr/>
    </dgm:pt>
    <dgm:pt modelId="{CF515A5A-0F50-DF4B-8B5C-C5711B73A6F5}" type="pres">
      <dgm:prSet presAssocID="{1F0FF9B1-7CEE-A347-B536-4D12B3E1AC75}" presName="parTxOnly" presStyleLbl="node1" presStyleIdx="2" presStyleCnt="3">
        <dgm:presLayoutVars>
          <dgm:chMax val="0"/>
          <dgm:chPref val="0"/>
          <dgm:bulletEnabled val="1"/>
        </dgm:presLayoutVars>
      </dgm:prSet>
      <dgm:spPr/>
    </dgm:pt>
  </dgm:ptLst>
  <dgm:cxnLst>
    <dgm:cxn modelId="{EE58AF08-C4F8-4947-BB97-D6CFB7667045}" type="presOf" srcId="{1F0FF9B1-7CEE-A347-B536-4D12B3E1AC75}" destId="{CF515A5A-0F50-DF4B-8B5C-C5711B73A6F5}" srcOrd="0" destOrd="0" presId="urn:microsoft.com/office/officeart/2005/8/layout/chevron1"/>
    <dgm:cxn modelId="{AFA82028-D72A-994D-B07D-286A150BBDAC}" srcId="{B5AD57A5-D93E-4B4A-8635-E0C17A543975}" destId="{1F0FF9B1-7CEE-A347-B536-4D12B3E1AC75}" srcOrd="2" destOrd="0" parTransId="{0C663A88-13EE-0348-B8C0-497DD6EB59C4}" sibTransId="{8241E2EA-AB21-6B4C-BD4B-F31198F1B389}"/>
    <dgm:cxn modelId="{6530AB59-D4F5-5546-8F03-DC976FFF6DF3}" type="presOf" srcId="{B5AD57A5-D93E-4B4A-8635-E0C17A543975}" destId="{D2D18E14-FDA3-ED4F-8359-F7877202EAF9}" srcOrd="0" destOrd="0" presId="urn:microsoft.com/office/officeart/2005/8/layout/chevron1"/>
    <dgm:cxn modelId="{339BAE78-7F6D-B54E-AD4B-677BAE499296}" type="presOf" srcId="{90421DF9-A76C-094A-B196-79FE6488EF3A}" destId="{B6E3A776-F1AD-914D-810E-2EFCEFBE8156}" srcOrd="0" destOrd="0" presId="urn:microsoft.com/office/officeart/2005/8/layout/chevron1"/>
    <dgm:cxn modelId="{0529F97D-9082-0C4C-9ED8-3C421DB6A02A}" type="presOf" srcId="{C282BA01-AFFF-254A-8B69-7F23C7354D76}" destId="{4700D455-D30B-4842-9F01-81BD473B3630}" srcOrd="0" destOrd="0" presId="urn:microsoft.com/office/officeart/2005/8/layout/chevron1"/>
    <dgm:cxn modelId="{C59416E6-779D-324B-9D1D-292403FE5742}" srcId="{B5AD57A5-D93E-4B4A-8635-E0C17A543975}" destId="{C282BA01-AFFF-254A-8B69-7F23C7354D76}" srcOrd="1" destOrd="0" parTransId="{DBB57D00-912F-2C45-8496-44F3D7C6BE8F}" sibTransId="{15B70568-0272-544D-8A32-3BCB0F8A21C5}"/>
    <dgm:cxn modelId="{F637E1EE-8E33-FC4D-B7BC-A4CBE54375D2}" srcId="{B5AD57A5-D93E-4B4A-8635-E0C17A543975}" destId="{90421DF9-A76C-094A-B196-79FE6488EF3A}" srcOrd="0" destOrd="0" parTransId="{0594E5AD-D4FE-C944-9C66-A36F6CFBF098}" sibTransId="{1FA674F5-E38C-8F4C-8142-CE8DF8B7E9F2}"/>
    <dgm:cxn modelId="{45BACD2E-D429-9548-A260-28C9EDF45927}" type="presParOf" srcId="{D2D18E14-FDA3-ED4F-8359-F7877202EAF9}" destId="{B6E3A776-F1AD-914D-810E-2EFCEFBE8156}" srcOrd="0" destOrd="0" presId="urn:microsoft.com/office/officeart/2005/8/layout/chevron1"/>
    <dgm:cxn modelId="{C4864C1A-21C2-BC4B-920C-6DA8BF9116EE}" type="presParOf" srcId="{D2D18E14-FDA3-ED4F-8359-F7877202EAF9}" destId="{0D6760DE-405F-5E48-8A85-B530A669FC3C}" srcOrd="1" destOrd="0" presId="urn:microsoft.com/office/officeart/2005/8/layout/chevron1"/>
    <dgm:cxn modelId="{15DC4C3A-0184-4442-BC24-B1A7F68C19C9}" type="presParOf" srcId="{D2D18E14-FDA3-ED4F-8359-F7877202EAF9}" destId="{4700D455-D30B-4842-9F01-81BD473B3630}" srcOrd="2" destOrd="0" presId="urn:microsoft.com/office/officeart/2005/8/layout/chevron1"/>
    <dgm:cxn modelId="{A3D875CF-67C2-0F49-AA50-D27FC2F9EAE5}" type="presParOf" srcId="{D2D18E14-FDA3-ED4F-8359-F7877202EAF9}" destId="{3C94116C-2021-4547-891C-6AEDE3FB4B51}" srcOrd="3" destOrd="0" presId="urn:microsoft.com/office/officeart/2005/8/layout/chevron1"/>
    <dgm:cxn modelId="{8561EE59-A777-3045-A4B7-2FE3AF774B71}" type="presParOf" srcId="{D2D18E14-FDA3-ED4F-8359-F7877202EAF9}" destId="{CF515A5A-0F50-DF4B-8B5C-C5711B73A6F5}" srcOrd="4" destOrd="0" presId="urn:microsoft.com/office/officeart/2005/8/layout/chevron1"/>
  </dgm:cxnLst>
  <dgm:bg>
    <a:solidFill>
      <a:schemeClr val="bg1"/>
    </a:solidFill>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3A776-F1AD-914D-810E-2EFCEFBE8156}">
      <dsp:nvSpPr>
        <dsp:cNvPr id="0" name=""/>
        <dsp:cNvSpPr/>
      </dsp:nvSpPr>
      <dsp:spPr>
        <a:xfrm>
          <a:off x="2913" y="580637"/>
          <a:ext cx="3549383" cy="1419753"/>
        </a:xfrm>
        <a:prstGeom prst="chevron">
          <a:avLst/>
        </a:prstGeom>
        <a:solidFill>
          <a:schemeClr val="bg1">
            <a:lumMod val="95000"/>
          </a:schemeClr>
        </a:solidFill>
        <a:ln>
          <a:noFill/>
        </a:ln>
        <a:effectLst>
          <a:outerShdw blurRad="50800" dist="38100" dir="8100000" algn="tr"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1" kern="1200" dirty="0"/>
            <a:t>+7000 Recipes (lunch and dinner) scraped from </a:t>
          </a:r>
          <a:r>
            <a:rPr lang="en-US" sz="2000" b="1" kern="1200" dirty="0" err="1"/>
            <a:t>Epicurious.com</a:t>
          </a:r>
          <a:endParaRPr lang="en-US" sz="2000" b="1" kern="1200" dirty="0"/>
        </a:p>
      </dsp:txBody>
      <dsp:txXfrm>
        <a:off x="712790" y="580637"/>
        <a:ext cx="2129630" cy="1419753"/>
      </dsp:txXfrm>
    </dsp:sp>
    <dsp:sp modelId="{4700D455-D30B-4842-9F01-81BD473B3630}">
      <dsp:nvSpPr>
        <dsp:cNvPr id="0" name=""/>
        <dsp:cNvSpPr/>
      </dsp:nvSpPr>
      <dsp:spPr>
        <a:xfrm>
          <a:off x="3197358" y="580637"/>
          <a:ext cx="3549383" cy="1419753"/>
        </a:xfrm>
        <a:prstGeom prst="chevron">
          <a:avLst/>
        </a:prstGeom>
        <a:solidFill>
          <a:schemeClr val="bg1">
            <a:lumMod val="95000"/>
          </a:schemeClr>
        </a:solidFill>
        <a:ln>
          <a:noFill/>
        </a:ln>
        <a:effectLst>
          <a:outerShdw blurRad="50800" dist="38100" dir="8100000" algn="tr"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1" kern="1200" dirty="0"/>
            <a:t>Removed missing data and outliers</a:t>
          </a:r>
        </a:p>
      </dsp:txBody>
      <dsp:txXfrm>
        <a:off x="3907235" y="580637"/>
        <a:ext cx="2129630" cy="1419753"/>
      </dsp:txXfrm>
    </dsp:sp>
    <dsp:sp modelId="{CF515A5A-0F50-DF4B-8B5C-C5711B73A6F5}">
      <dsp:nvSpPr>
        <dsp:cNvPr id="0" name=""/>
        <dsp:cNvSpPr/>
      </dsp:nvSpPr>
      <dsp:spPr>
        <a:xfrm>
          <a:off x="6391803" y="580637"/>
          <a:ext cx="3549383" cy="1419753"/>
        </a:xfrm>
        <a:prstGeom prst="chevron">
          <a:avLst/>
        </a:prstGeom>
        <a:solidFill>
          <a:schemeClr val="bg1">
            <a:lumMod val="95000"/>
          </a:schemeClr>
        </a:solidFill>
        <a:ln>
          <a:noFill/>
        </a:ln>
        <a:effectLst>
          <a:outerShdw blurRad="50800" dist="38100" dir="8100000" algn="tr" rotWithShape="0">
            <a:prstClr val="black">
              <a:alpha val="40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b="1" kern="1200" dirty="0"/>
            <a:t>~1000 Recipes</a:t>
          </a:r>
        </a:p>
      </dsp:txBody>
      <dsp:txXfrm>
        <a:off x="7101680" y="580637"/>
        <a:ext cx="2129630" cy="14197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7440B0-DAD4-9943-94BC-D1975DF71EA1}" type="datetimeFigureOut">
              <a:rPr lang="en-US" smtClean="0"/>
              <a:t>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95282-4F28-D341-8242-60B9340AA7AC}" type="slidenum">
              <a:rPr lang="en-US" smtClean="0"/>
              <a:t>‹#›</a:t>
            </a:fld>
            <a:endParaRPr lang="en-US"/>
          </a:p>
        </p:txBody>
      </p:sp>
    </p:spTree>
    <p:extLst>
      <p:ext uri="{BB962C8B-B14F-4D97-AF65-F5344CB8AC3E}">
        <p14:creationId xmlns:p14="http://schemas.microsoft.com/office/powerpoint/2010/main" val="3243729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presentation is about the prediction of the success of a recipe. </a:t>
            </a:r>
            <a:r>
              <a:rPr lang="en-US" sz="1200" dirty="0"/>
              <a:t>What can we conclude from the ratings in </a:t>
            </a:r>
            <a:r>
              <a:rPr lang="en-US" sz="1200" dirty="0" err="1"/>
              <a:t>Epicurious.com</a:t>
            </a:r>
            <a:r>
              <a:rPr lang="en-US" sz="1200" dirty="0"/>
              <a:t>?</a:t>
            </a:r>
          </a:p>
          <a:p>
            <a:endParaRPr lang="en-US" dirty="0"/>
          </a:p>
        </p:txBody>
      </p:sp>
      <p:sp>
        <p:nvSpPr>
          <p:cNvPr id="4" name="Slide Number Placeholder 3"/>
          <p:cNvSpPr>
            <a:spLocks noGrp="1"/>
          </p:cNvSpPr>
          <p:nvPr>
            <p:ph type="sldNum" sz="quarter" idx="10"/>
          </p:nvPr>
        </p:nvSpPr>
        <p:spPr/>
        <p:txBody>
          <a:bodyPr/>
          <a:lstStyle/>
          <a:p>
            <a:fld id="{5C295282-4F28-D341-8242-60B9340AA7AC}" type="slidenum">
              <a:rPr lang="en-US" smtClean="0"/>
              <a:t>1</a:t>
            </a:fld>
            <a:endParaRPr lang="en-US"/>
          </a:p>
        </p:txBody>
      </p:sp>
    </p:spTree>
    <p:extLst>
      <p:ext uri="{BB962C8B-B14F-4D97-AF65-F5344CB8AC3E}">
        <p14:creationId xmlns:p14="http://schemas.microsoft.com/office/powerpoint/2010/main" val="3296591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analysis, I scraped more than seven thousand recipes, filtered by lunch and dinner meals, and after removing the missing data and outliers, it resulted in one thousand observations. As features, I used types of data: </a:t>
            </a:r>
            <a:r>
              <a:rPr lang="en-US" dirty="0" err="1"/>
              <a:t>Nutricion</a:t>
            </a:r>
            <a:r>
              <a:rPr lang="en-US" dirty="0"/>
              <a:t> data, which includes, calories, protein </a:t>
            </a:r>
            <a:r>
              <a:rPr lang="en-US" dirty="0" err="1"/>
              <a:t>etc</a:t>
            </a:r>
            <a:r>
              <a:rPr lang="en-US" dirty="0"/>
              <a:t> and the main ingredients of each recipe.</a:t>
            </a:r>
          </a:p>
        </p:txBody>
      </p:sp>
      <p:sp>
        <p:nvSpPr>
          <p:cNvPr id="4" name="Slide Number Placeholder 3"/>
          <p:cNvSpPr>
            <a:spLocks noGrp="1"/>
          </p:cNvSpPr>
          <p:nvPr>
            <p:ph type="sldNum" sz="quarter" idx="10"/>
          </p:nvPr>
        </p:nvSpPr>
        <p:spPr/>
        <p:txBody>
          <a:bodyPr/>
          <a:lstStyle/>
          <a:p>
            <a:fld id="{5C295282-4F28-D341-8242-60B9340AA7AC}" type="slidenum">
              <a:rPr lang="en-US" smtClean="0"/>
              <a:t>2</a:t>
            </a:fld>
            <a:endParaRPr lang="en-US"/>
          </a:p>
        </p:txBody>
      </p:sp>
    </p:spTree>
    <p:extLst>
      <p:ext uri="{BB962C8B-B14F-4D97-AF65-F5344CB8AC3E}">
        <p14:creationId xmlns:p14="http://schemas.microsoft.com/office/powerpoint/2010/main" val="2106023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analysis, I chose to measure the Success score by the rating combined with the percentage of people that said that would make that recipe again. It seems more realistic than using purely ratings.</a:t>
            </a:r>
          </a:p>
        </p:txBody>
      </p:sp>
      <p:sp>
        <p:nvSpPr>
          <p:cNvPr id="4" name="Slide Number Placeholder 3"/>
          <p:cNvSpPr>
            <a:spLocks noGrp="1"/>
          </p:cNvSpPr>
          <p:nvPr>
            <p:ph type="sldNum" sz="quarter" idx="10"/>
          </p:nvPr>
        </p:nvSpPr>
        <p:spPr/>
        <p:txBody>
          <a:bodyPr/>
          <a:lstStyle/>
          <a:p>
            <a:fld id="{5C295282-4F28-D341-8242-60B9340AA7AC}" type="slidenum">
              <a:rPr lang="en-US" smtClean="0"/>
              <a:t>3</a:t>
            </a:fld>
            <a:endParaRPr lang="en-US"/>
          </a:p>
        </p:txBody>
      </p:sp>
    </p:spTree>
    <p:extLst>
      <p:ext uri="{BB962C8B-B14F-4D97-AF65-F5344CB8AC3E}">
        <p14:creationId xmlns:p14="http://schemas.microsoft.com/office/powerpoint/2010/main" val="152166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analysis, I scraped more than seven thousand recipes, filtered by lunch and dinner meals, and after removing the missing data and outliers, it resulted in one thousand observations. As features, I used types of data: </a:t>
            </a:r>
            <a:r>
              <a:rPr lang="en-US" dirty="0" err="1"/>
              <a:t>Nutricion</a:t>
            </a:r>
            <a:r>
              <a:rPr lang="en-US" dirty="0"/>
              <a:t> data, which includes, calories, protein </a:t>
            </a:r>
            <a:r>
              <a:rPr lang="en-US" dirty="0" err="1"/>
              <a:t>etc</a:t>
            </a:r>
            <a:r>
              <a:rPr lang="en-US" dirty="0"/>
              <a:t> and the main ingredients of each recipe.</a:t>
            </a:r>
          </a:p>
        </p:txBody>
      </p:sp>
      <p:sp>
        <p:nvSpPr>
          <p:cNvPr id="4" name="Slide Number Placeholder 3"/>
          <p:cNvSpPr>
            <a:spLocks noGrp="1"/>
          </p:cNvSpPr>
          <p:nvPr>
            <p:ph type="sldNum" sz="quarter" idx="10"/>
          </p:nvPr>
        </p:nvSpPr>
        <p:spPr/>
        <p:txBody>
          <a:bodyPr/>
          <a:lstStyle/>
          <a:p>
            <a:fld id="{5C295282-4F28-D341-8242-60B9340AA7AC}" type="slidenum">
              <a:rPr lang="en-US" smtClean="0"/>
              <a:t>4</a:t>
            </a:fld>
            <a:endParaRPr lang="en-US"/>
          </a:p>
        </p:txBody>
      </p:sp>
    </p:spTree>
    <p:extLst>
      <p:ext uri="{BB962C8B-B14F-4D97-AF65-F5344CB8AC3E}">
        <p14:creationId xmlns:p14="http://schemas.microsoft.com/office/powerpoint/2010/main" val="1586287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nutrition data was right skewed, so I transformed them to log, so they had a better distribution. For the ingredients, since there were many, I used the Recursive Feature Elimination for choosing the 50 ingredients that are more important for the model.</a:t>
            </a:r>
          </a:p>
        </p:txBody>
      </p:sp>
      <p:sp>
        <p:nvSpPr>
          <p:cNvPr id="4" name="Slide Number Placeholder 3"/>
          <p:cNvSpPr>
            <a:spLocks noGrp="1"/>
          </p:cNvSpPr>
          <p:nvPr>
            <p:ph type="sldNum" sz="quarter" idx="10"/>
          </p:nvPr>
        </p:nvSpPr>
        <p:spPr/>
        <p:txBody>
          <a:bodyPr/>
          <a:lstStyle/>
          <a:p>
            <a:fld id="{5C295282-4F28-D341-8242-60B9340AA7AC}" type="slidenum">
              <a:rPr lang="en-US" smtClean="0"/>
              <a:t>5</a:t>
            </a:fld>
            <a:endParaRPr lang="en-US"/>
          </a:p>
        </p:txBody>
      </p:sp>
    </p:spTree>
    <p:extLst>
      <p:ext uri="{BB962C8B-B14F-4D97-AF65-F5344CB8AC3E}">
        <p14:creationId xmlns:p14="http://schemas.microsoft.com/office/powerpoint/2010/main" val="4261574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diving in the Exploratory analysis, I will make some preliminary analysis. I selected the 100 best and worse rated recipes and calculated the mean of the nutrition data. </a:t>
            </a:r>
          </a:p>
        </p:txBody>
      </p:sp>
      <p:sp>
        <p:nvSpPr>
          <p:cNvPr id="4" name="Slide Number Placeholder 3"/>
          <p:cNvSpPr>
            <a:spLocks noGrp="1"/>
          </p:cNvSpPr>
          <p:nvPr>
            <p:ph type="sldNum" sz="quarter" idx="10"/>
          </p:nvPr>
        </p:nvSpPr>
        <p:spPr/>
        <p:txBody>
          <a:bodyPr/>
          <a:lstStyle/>
          <a:p>
            <a:fld id="{5C295282-4F28-D341-8242-60B9340AA7AC}" type="slidenum">
              <a:rPr lang="en-US" smtClean="0"/>
              <a:t>6</a:t>
            </a:fld>
            <a:endParaRPr lang="en-US"/>
          </a:p>
        </p:txBody>
      </p:sp>
    </p:spTree>
    <p:extLst>
      <p:ext uri="{BB962C8B-B14F-4D97-AF65-F5344CB8AC3E}">
        <p14:creationId xmlns:p14="http://schemas.microsoft.com/office/powerpoint/2010/main" val="3319048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DA85-A2B8-FA40-A5C8-2446799EC9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1760A0-B116-554F-A77D-01B08ACAE1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FA231D8-E2E7-4145-BF29-9B619245357C}"/>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5" name="Footer Placeholder 4">
            <a:extLst>
              <a:ext uri="{FF2B5EF4-FFF2-40B4-BE49-F238E27FC236}">
                <a16:creationId xmlns:a16="http://schemas.microsoft.com/office/drawing/2014/main" id="{DC4B2F40-7E2B-AD4E-93A2-B86541BDE9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AFB6A7-A084-7F41-A11C-A9AC12ED5B80}"/>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313333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8377-7064-3B40-AAA7-16FD10F4FEF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C2FB27-2043-DC43-9513-3C9423745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12993F-AE1F-8F4B-AF7F-A0DC935A3D56}"/>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5" name="Footer Placeholder 4">
            <a:extLst>
              <a:ext uri="{FF2B5EF4-FFF2-40B4-BE49-F238E27FC236}">
                <a16:creationId xmlns:a16="http://schemas.microsoft.com/office/drawing/2014/main" id="{A9DF6B35-24C0-0E49-A599-BB5DF272F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DA2189-5BCA-8C4C-8AAB-618488C04269}"/>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3528486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5070D7-4533-6340-9957-4E972350B7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1CEAA4-1786-FA45-ACFC-ABE55D8EA67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739F8C-AA39-9C4A-828E-AEF36C8609D4}"/>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5" name="Footer Placeholder 4">
            <a:extLst>
              <a:ext uri="{FF2B5EF4-FFF2-40B4-BE49-F238E27FC236}">
                <a16:creationId xmlns:a16="http://schemas.microsoft.com/office/drawing/2014/main" id="{6F007F8A-A19D-944C-B106-787E21AF57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0A0FD-D8A6-7F42-9C25-9E2C282B2BD0}"/>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861447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D6B42-29DE-6845-AEEE-9B4DBD573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27BC8-8DCE-7D4D-B4C0-4702760711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3C823-3E7F-3341-9C6F-2ABE23061D7F}"/>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5" name="Footer Placeholder 4">
            <a:extLst>
              <a:ext uri="{FF2B5EF4-FFF2-40B4-BE49-F238E27FC236}">
                <a16:creationId xmlns:a16="http://schemas.microsoft.com/office/drawing/2014/main" id="{AB520BC9-0C36-654C-94C2-AA99D02C6F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7A621-FDC3-6E4E-992D-05B6A02B618D}"/>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539107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021E2-EAC1-D643-A7E7-EC4C22D44F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61A860B-F213-6247-9512-E14AFA5CE1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D86C0B-211B-E84F-B908-6469C22ED304}"/>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5" name="Footer Placeholder 4">
            <a:extLst>
              <a:ext uri="{FF2B5EF4-FFF2-40B4-BE49-F238E27FC236}">
                <a16:creationId xmlns:a16="http://schemas.microsoft.com/office/drawing/2014/main" id="{E11F8B5C-8084-E54D-B328-7CD654ED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737B4-071A-0E46-9014-22364F5C8351}"/>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345565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E2CD-4D08-C642-8C8A-98508AA645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4BE2BC-F57A-6043-AAD7-5708D0F80D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CC7F2F-843A-BC46-A867-A5DA2210C0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E78B57-2F08-7A42-B96E-3E49059B619A}"/>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6" name="Footer Placeholder 5">
            <a:extLst>
              <a:ext uri="{FF2B5EF4-FFF2-40B4-BE49-F238E27FC236}">
                <a16:creationId xmlns:a16="http://schemas.microsoft.com/office/drawing/2014/main" id="{6B4D9373-5D8C-4D4B-856A-E1F934FB3B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26ACA5-E098-864A-81A9-25D7DD8BB9BB}"/>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3229743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D625A-2646-334A-A1B3-F81EB2CE1D4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F9DA7B-B70E-484A-9C65-53156F7349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DE6B5C-6858-5344-A835-07535105FDE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7A2431-6F91-BF45-B6A8-B13B344E9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17ECB2-6E0E-8642-AC75-077AE9A9C94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D62B35-EE1A-9F47-A559-538F2FA8CDF6}"/>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8" name="Footer Placeholder 7">
            <a:extLst>
              <a:ext uri="{FF2B5EF4-FFF2-40B4-BE49-F238E27FC236}">
                <a16:creationId xmlns:a16="http://schemas.microsoft.com/office/drawing/2014/main" id="{A1CF8833-E75E-DC4B-9769-A21DC34479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5F8E9-E1F9-DA44-A5E0-042769A8E23E}"/>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339408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3593D-3FE2-BE43-B102-2C97333F76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C41BF3-C876-6E4D-9CB4-FA632AD83950}"/>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4" name="Footer Placeholder 3">
            <a:extLst>
              <a:ext uri="{FF2B5EF4-FFF2-40B4-BE49-F238E27FC236}">
                <a16:creationId xmlns:a16="http://schemas.microsoft.com/office/drawing/2014/main" id="{DB25A9D1-4BEE-5847-8523-C49509D956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6DE703-1218-B242-BD32-A4CC66003D8E}"/>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2812818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85FAEC-FC70-084F-89C6-E61D0267A367}"/>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3" name="Footer Placeholder 2">
            <a:extLst>
              <a:ext uri="{FF2B5EF4-FFF2-40B4-BE49-F238E27FC236}">
                <a16:creationId xmlns:a16="http://schemas.microsoft.com/office/drawing/2014/main" id="{167606D2-8237-1349-9D4F-EBC756B8A2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694362-3E81-5943-AB41-F964A1286113}"/>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2704528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B1FC1-F944-B340-B4A2-D69F39C180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B14044-32EC-6A48-9F6D-9F04160F2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007367-3F0D-5E4B-97E7-2486A24D7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25DF2A-7507-E84F-8995-A08640BC4C80}"/>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6" name="Footer Placeholder 5">
            <a:extLst>
              <a:ext uri="{FF2B5EF4-FFF2-40B4-BE49-F238E27FC236}">
                <a16:creationId xmlns:a16="http://schemas.microsoft.com/office/drawing/2014/main" id="{A175807E-2FD6-804B-9F4D-DCED24A93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48B787-C03F-2C4F-BA48-FFC55024B625}"/>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2417200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1F84C-6690-6946-AFA9-4D10420335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63729FB-56BE-934F-BE18-4102E02DF6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91AD8F-6FA6-6E47-8667-838071578F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5A07838-AFD9-F44F-89BE-65FEC2FD3F13}"/>
              </a:ext>
            </a:extLst>
          </p:cNvPr>
          <p:cNvSpPr>
            <a:spLocks noGrp="1"/>
          </p:cNvSpPr>
          <p:nvPr>
            <p:ph type="dt" sz="half" idx="10"/>
          </p:nvPr>
        </p:nvSpPr>
        <p:spPr/>
        <p:txBody>
          <a:bodyPr/>
          <a:lstStyle/>
          <a:p>
            <a:fld id="{88F5DFCA-CFEF-374B-973D-FB40D82AD225}" type="datetimeFigureOut">
              <a:rPr lang="en-US" smtClean="0"/>
              <a:t>2/2/18</a:t>
            </a:fld>
            <a:endParaRPr lang="en-US"/>
          </a:p>
        </p:txBody>
      </p:sp>
      <p:sp>
        <p:nvSpPr>
          <p:cNvPr id="6" name="Footer Placeholder 5">
            <a:extLst>
              <a:ext uri="{FF2B5EF4-FFF2-40B4-BE49-F238E27FC236}">
                <a16:creationId xmlns:a16="http://schemas.microsoft.com/office/drawing/2014/main" id="{A2E52327-2250-3743-9BE3-953CBB4FE8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B94AD8-04DE-4142-A402-9E88963E8BAF}"/>
              </a:ext>
            </a:extLst>
          </p:cNvPr>
          <p:cNvSpPr>
            <a:spLocks noGrp="1"/>
          </p:cNvSpPr>
          <p:nvPr>
            <p:ph type="sldNum" sz="quarter" idx="12"/>
          </p:nvPr>
        </p:nvSpPr>
        <p:spPr/>
        <p:txBody>
          <a:bodyPr/>
          <a:lstStyle/>
          <a:p>
            <a:fld id="{5793E4F4-6E41-B049-9E78-E83648BB70CA}" type="slidenum">
              <a:rPr lang="en-US" smtClean="0"/>
              <a:t>‹#›</a:t>
            </a:fld>
            <a:endParaRPr lang="en-US"/>
          </a:p>
        </p:txBody>
      </p:sp>
    </p:spTree>
    <p:extLst>
      <p:ext uri="{BB962C8B-B14F-4D97-AF65-F5344CB8AC3E}">
        <p14:creationId xmlns:p14="http://schemas.microsoft.com/office/powerpoint/2010/main" val="347093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96B283-AA6C-F845-89B3-838349808B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0D23AD-751E-D145-82FD-1D2B1A20D2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2AFE3-6CEE-8E4C-BB1B-007D3B434D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5DFCA-CFEF-374B-973D-FB40D82AD225}" type="datetimeFigureOut">
              <a:rPr lang="en-US" smtClean="0"/>
              <a:t>2/2/18</a:t>
            </a:fld>
            <a:endParaRPr lang="en-US"/>
          </a:p>
        </p:txBody>
      </p:sp>
      <p:sp>
        <p:nvSpPr>
          <p:cNvPr id="5" name="Footer Placeholder 4">
            <a:extLst>
              <a:ext uri="{FF2B5EF4-FFF2-40B4-BE49-F238E27FC236}">
                <a16:creationId xmlns:a16="http://schemas.microsoft.com/office/drawing/2014/main" id="{87F12B10-2284-F343-BB82-1E2A6FC43E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345E66-7A3C-594A-9208-9AB92B7836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93E4F4-6E41-B049-9E78-E83648BB70CA}" type="slidenum">
              <a:rPr lang="en-US" smtClean="0"/>
              <a:t>‹#›</a:t>
            </a:fld>
            <a:endParaRPr lang="en-US"/>
          </a:p>
        </p:txBody>
      </p:sp>
    </p:spTree>
    <p:extLst>
      <p:ext uri="{BB962C8B-B14F-4D97-AF65-F5344CB8AC3E}">
        <p14:creationId xmlns:p14="http://schemas.microsoft.com/office/powerpoint/2010/main" val="1667330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31.tiff"/><Relationship Id="rId3" Type="http://schemas.openxmlformats.org/officeDocument/2006/relationships/image" Target="../media/image26.png"/><Relationship Id="rId7" Type="http://schemas.openxmlformats.org/officeDocument/2006/relationships/image" Target="../media/image30.tif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tiff"/><Relationship Id="rId11" Type="http://schemas.openxmlformats.org/officeDocument/2006/relationships/image" Target="../media/image34.tiff"/><Relationship Id="rId5" Type="http://schemas.openxmlformats.org/officeDocument/2006/relationships/image" Target="../media/image28.tiff"/><Relationship Id="rId10" Type="http://schemas.openxmlformats.org/officeDocument/2006/relationships/image" Target="../media/image33.tiff"/><Relationship Id="rId4" Type="http://schemas.openxmlformats.org/officeDocument/2006/relationships/image" Target="../media/image27.tiff"/><Relationship Id="rId9" Type="http://schemas.openxmlformats.org/officeDocument/2006/relationships/image" Target="../media/image32.tiff"/></Relationships>
</file>

<file path=ppt/slides/_rels/slide1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CB411-4E04-5148-B458-62BF07FD0D35}"/>
              </a:ext>
            </a:extLst>
          </p:cNvPr>
          <p:cNvSpPr>
            <a:spLocks noGrp="1"/>
          </p:cNvSpPr>
          <p:nvPr>
            <p:ph type="ctrTitle"/>
          </p:nvPr>
        </p:nvSpPr>
        <p:spPr>
          <a:xfrm>
            <a:off x="1524000" y="2351098"/>
            <a:ext cx="9144000" cy="2387600"/>
          </a:xfrm>
        </p:spPr>
        <p:txBody>
          <a:bodyPr/>
          <a:lstStyle/>
          <a:p>
            <a:r>
              <a:rPr lang="en-US" b="1"/>
              <a:t>Predicting the Success of a Recipe</a:t>
            </a:r>
            <a:endParaRPr lang="en-US" b="1" dirty="0"/>
          </a:p>
        </p:txBody>
      </p:sp>
      <p:sp>
        <p:nvSpPr>
          <p:cNvPr id="3" name="Subtitle 2">
            <a:extLst>
              <a:ext uri="{FF2B5EF4-FFF2-40B4-BE49-F238E27FC236}">
                <a16:creationId xmlns:a16="http://schemas.microsoft.com/office/drawing/2014/main" id="{56261CE9-3E39-1A41-BC3F-692E87AABEE7}"/>
              </a:ext>
            </a:extLst>
          </p:cNvPr>
          <p:cNvSpPr>
            <a:spLocks noGrp="1"/>
          </p:cNvSpPr>
          <p:nvPr>
            <p:ph type="subTitle" idx="1"/>
          </p:nvPr>
        </p:nvSpPr>
        <p:spPr>
          <a:xfrm>
            <a:off x="1524000" y="4830773"/>
            <a:ext cx="9144000" cy="1655762"/>
          </a:xfrm>
        </p:spPr>
        <p:txBody>
          <a:bodyPr>
            <a:normAutofit/>
          </a:bodyPr>
          <a:lstStyle/>
          <a:p>
            <a:r>
              <a:rPr lang="en-US" sz="2800" dirty="0"/>
              <a:t>What can we conclude from the ratings in </a:t>
            </a:r>
            <a:r>
              <a:rPr lang="en-US" sz="2800" dirty="0" err="1"/>
              <a:t>Epicurious.com</a:t>
            </a:r>
            <a:r>
              <a:rPr lang="en-US" sz="2800" dirty="0"/>
              <a:t>?</a:t>
            </a:r>
          </a:p>
        </p:txBody>
      </p:sp>
      <p:pic>
        <p:nvPicPr>
          <p:cNvPr id="4" name="Picture 3">
            <a:extLst>
              <a:ext uri="{FF2B5EF4-FFF2-40B4-BE49-F238E27FC236}">
                <a16:creationId xmlns:a16="http://schemas.microsoft.com/office/drawing/2014/main" id="{F67809C8-1477-1C4F-83CC-452F167B755D}"/>
              </a:ext>
            </a:extLst>
          </p:cNvPr>
          <p:cNvPicPr>
            <a:picLocks noChangeAspect="1"/>
          </p:cNvPicPr>
          <p:nvPr/>
        </p:nvPicPr>
        <p:blipFill>
          <a:blip r:embed="rId3"/>
          <a:stretch>
            <a:fillRect/>
          </a:stretch>
        </p:blipFill>
        <p:spPr>
          <a:xfrm>
            <a:off x="8166100" y="-8729"/>
            <a:ext cx="4025900" cy="2311400"/>
          </a:xfrm>
          <a:prstGeom prst="rect">
            <a:avLst/>
          </a:prstGeom>
        </p:spPr>
      </p:pic>
      <p:pic>
        <p:nvPicPr>
          <p:cNvPr id="5" name="Picture 4">
            <a:extLst>
              <a:ext uri="{FF2B5EF4-FFF2-40B4-BE49-F238E27FC236}">
                <a16:creationId xmlns:a16="http://schemas.microsoft.com/office/drawing/2014/main" id="{EFA0383E-06FB-2547-BAE8-7990A5D7BA3A}"/>
              </a:ext>
            </a:extLst>
          </p:cNvPr>
          <p:cNvPicPr>
            <a:picLocks noChangeAspect="1"/>
          </p:cNvPicPr>
          <p:nvPr/>
        </p:nvPicPr>
        <p:blipFill rotWithShape="1">
          <a:blip r:embed="rId4"/>
          <a:srcRect b="28628"/>
          <a:stretch/>
        </p:blipFill>
        <p:spPr>
          <a:xfrm>
            <a:off x="-166687" y="-8729"/>
            <a:ext cx="4406900" cy="2311400"/>
          </a:xfrm>
          <a:prstGeom prst="rect">
            <a:avLst/>
          </a:prstGeom>
        </p:spPr>
      </p:pic>
      <p:pic>
        <p:nvPicPr>
          <p:cNvPr id="6" name="Picture 5">
            <a:extLst>
              <a:ext uri="{FF2B5EF4-FFF2-40B4-BE49-F238E27FC236}">
                <a16:creationId xmlns:a16="http://schemas.microsoft.com/office/drawing/2014/main" id="{C578F210-2DC7-1A49-BAAF-EECD4DB9F001}"/>
              </a:ext>
            </a:extLst>
          </p:cNvPr>
          <p:cNvPicPr>
            <a:picLocks noChangeAspect="1"/>
          </p:cNvPicPr>
          <p:nvPr/>
        </p:nvPicPr>
        <p:blipFill rotWithShape="1">
          <a:blip r:embed="rId5"/>
          <a:srcRect t="8863" b="10114"/>
          <a:stretch/>
        </p:blipFill>
        <p:spPr>
          <a:xfrm>
            <a:off x="4240213" y="-48430"/>
            <a:ext cx="3925887" cy="2351101"/>
          </a:xfrm>
          <a:prstGeom prst="rect">
            <a:avLst/>
          </a:prstGeom>
        </p:spPr>
      </p:pic>
    </p:spTree>
    <p:extLst>
      <p:ext uri="{BB962C8B-B14F-4D97-AF65-F5344CB8AC3E}">
        <p14:creationId xmlns:p14="http://schemas.microsoft.com/office/powerpoint/2010/main" val="3095320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6EA6-46B6-9240-85EA-3257BA633C6F}"/>
              </a:ext>
            </a:extLst>
          </p:cNvPr>
          <p:cNvSpPr>
            <a:spLocks noGrp="1"/>
          </p:cNvSpPr>
          <p:nvPr>
            <p:ph type="title"/>
          </p:nvPr>
        </p:nvSpPr>
        <p:spPr/>
        <p:txBody>
          <a:bodyPr/>
          <a:lstStyle/>
          <a:p>
            <a:r>
              <a:rPr lang="en-US" b="1" dirty="0"/>
              <a:t>Exploratory Data Analysis</a:t>
            </a:r>
            <a:br>
              <a:rPr lang="en-US" b="1" dirty="0"/>
            </a:br>
            <a:r>
              <a:rPr lang="en-US" sz="3600" b="1" dirty="0"/>
              <a:t>Results</a:t>
            </a:r>
            <a:endParaRPr lang="en-US" b="1" dirty="0"/>
          </a:p>
        </p:txBody>
      </p:sp>
      <p:pic>
        <p:nvPicPr>
          <p:cNvPr id="3" name="Picture 2">
            <a:extLst>
              <a:ext uri="{FF2B5EF4-FFF2-40B4-BE49-F238E27FC236}">
                <a16:creationId xmlns:a16="http://schemas.microsoft.com/office/drawing/2014/main" id="{3FF26243-4889-5946-9577-1B7A3DB28A79}"/>
              </a:ext>
            </a:extLst>
          </p:cNvPr>
          <p:cNvPicPr>
            <a:picLocks noChangeAspect="1"/>
          </p:cNvPicPr>
          <p:nvPr/>
        </p:nvPicPr>
        <p:blipFill>
          <a:blip r:embed="rId2"/>
          <a:stretch>
            <a:fillRect/>
          </a:stretch>
        </p:blipFill>
        <p:spPr>
          <a:xfrm>
            <a:off x="1314450" y="1583810"/>
            <a:ext cx="9028958" cy="2559756"/>
          </a:xfrm>
          <a:prstGeom prst="rect">
            <a:avLst/>
          </a:prstGeom>
        </p:spPr>
      </p:pic>
      <p:pic>
        <p:nvPicPr>
          <p:cNvPr id="10" name="Content Placeholder 4">
            <a:extLst>
              <a:ext uri="{FF2B5EF4-FFF2-40B4-BE49-F238E27FC236}">
                <a16:creationId xmlns:a16="http://schemas.microsoft.com/office/drawing/2014/main" id="{CF2F5B6F-3D82-524D-8A91-B1D9DC9EAB9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21559" y="4431227"/>
            <a:ext cx="3611213" cy="2410729"/>
          </a:xfrm>
        </p:spPr>
      </p:pic>
      <p:sp>
        <p:nvSpPr>
          <p:cNvPr id="6" name="TextBox 5">
            <a:extLst>
              <a:ext uri="{FF2B5EF4-FFF2-40B4-BE49-F238E27FC236}">
                <a16:creationId xmlns:a16="http://schemas.microsoft.com/office/drawing/2014/main" id="{0B582C02-FAC3-5148-B4F4-12627247A154}"/>
              </a:ext>
            </a:extLst>
          </p:cNvPr>
          <p:cNvSpPr txBox="1"/>
          <p:nvPr/>
        </p:nvSpPr>
        <p:spPr>
          <a:xfrm>
            <a:off x="4719607" y="4218523"/>
            <a:ext cx="2428874" cy="261610"/>
          </a:xfrm>
          <a:prstGeom prst="rect">
            <a:avLst/>
          </a:prstGeom>
          <a:noFill/>
        </p:spPr>
        <p:txBody>
          <a:bodyPr wrap="square" rtlCol="0">
            <a:spAutoFit/>
          </a:bodyPr>
          <a:lstStyle/>
          <a:p>
            <a:pPr algn="ctr"/>
            <a:r>
              <a:rPr lang="en-US" sz="1100" dirty="0"/>
              <a:t>Residuals Distribution</a:t>
            </a:r>
          </a:p>
        </p:txBody>
      </p:sp>
    </p:spTree>
    <p:extLst>
      <p:ext uri="{BB962C8B-B14F-4D97-AF65-F5344CB8AC3E}">
        <p14:creationId xmlns:p14="http://schemas.microsoft.com/office/powerpoint/2010/main" val="124955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6EA6-46B6-9240-85EA-3257BA633C6F}"/>
              </a:ext>
            </a:extLst>
          </p:cNvPr>
          <p:cNvSpPr>
            <a:spLocks noGrp="1"/>
          </p:cNvSpPr>
          <p:nvPr>
            <p:ph type="title"/>
          </p:nvPr>
        </p:nvSpPr>
        <p:spPr>
          <a:xfrm>
            <a:off x="838200" y="365125"/>
            <a:ext cx="10515600" cy="1325563"/>
          </a:xfrm>
        </p:spPr>
        <p:txBody>
          <a:bodyPr/>
          <a:lstStyle/>
          <a:p>
            <a:r>
              <a:rPr lang="en-US" b="1" dirty="0"/>
              <a:t>Exploratory Data Analysis</a:t>
            </a:r>
            <a:br>
              <a:rPr lang="en-US" b="1" dirty="0"/>
            </a:br>
            <a:r>
              <a:rPr lang="en-US" sz="3600" b="1" dirty="0"/>
              <a:t>Results</a:t>
            </a:r>
            <a:endParaRPr lang="en-US" dirty="0"/>
          </a:p>
        </p:txBody>
      </p:sp>
      <p:pic>
        <p:nvPicPr>
          <p:cNvPr id="6" name="Picture 5">
            <a:extLst>
              <a:ext uri="{FF2B5EF4-FFF2-40B4-BE49-F238E27FC236}">
                <a16:creationId xmlns:a16="http://schemas.microsoft.com/office/drawing/2014/main" id="{DC7DDBFF-124D-AB47-8C9B-287A303262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057" y="3311521"/>
            <a:ext cx="3476627" cy="3476627"/>
          </a:xfrm>
          <a:prstGeom prst="rect">
            <a:avLst/>
          </a:prstGeom>
        </p:spPr>
      </p:pic>
      <p:grpSp>
        <p:nvGrpSpPr>
          <p:cNvPr id="19" name="Group 18">
            <a:extLst>
              <a:ext uri="{FF2B5EF4-FFF2-40B4-BE49-F238E27FC236}">
                <a16:creationId xmlns:a16="http://schemas.microsoft.com/office/drawing/2014/main" id="{3869E171-59C4-A344-A21A-F6F4A7AB43FD}"/>
              </a:ext>
            </a:extLst>
          </p:cNvPr>
          <p:cNvGrpSpPr/>
          <p:nvPr/>
        </p:nvGrpSpPr>
        <p:grpSpPr>
          <a:xfrm>
            <a:off x="6549022" y="1500840"/>
            <a:ext cx="5346700" cy="762000"/>
            <a:chOff x="6115633" y="2263492"/>
            <a:chExt cx="5346700" cy="762000"/>
          </a:xfrm>
        </p:grpSpPr>
        <p:pic>
          <p:nvPicPr>
            <p:cNvPr id="9" name="Picture 8">
              <a:extLst>
                <a:ext uri="{FF2B5EF4-FFF2-40B4-BE49-F238E27FC236}">
                  <a16:creationId xmlns:a16="http://schemas.microsoft.com/office/drawing/2014/main" id="{789D4083-FA66-B942-A608-46D03D522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33" y="2631792"/>
              <a:ext cx="5346700" cy="393700"/>
            </a:xfrm>
            <a:prstGeom prst="rect">
              <a:avLst/>
            </a:prstGeom>
          </p:spPr>
        </p:pic>
        <p:pic>
          <p:nvPicPr>
            <p:cNvPr id="15" name="Picture 14">
              <a:extLst>
                <a:ext uri="{FF2B5EF4-FFF2-40B4-BE49-F238E27FC236}">
                  <a16:creationId xmlns:a16="http://schemas.microsoft.com/office/drawing/2014/main" id="{F7B29217-9761-5A4D-BF37-9638CE1D8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785" y="2263492"/>
              <a:ext cx="5270500" cy="368300"/>
            </a:xfrm>
            <a:prstGeom prst="rect">
              <a:avLst/>
            </a:prstGeom>
          </p:spPr>
        </p:pic>
      </p:grpSp>
      <p:sp>
        <p:nvSpPr>
          <p:cNvPr id="24" name="Frame 23">
            <a:extLst>
              <a:ext uri="{FF2B5EF4-FFF2-40B4-BE49-F238E27FC236}">
                <a16:creationId xmlns:a16="http://schemas.microsoft.com/office/drawing/2014/main" id="{2162A3A7-C684-CA4F-9037-8D821FD3D63A}"/>
              </a:ext>
            </a:extLst>
          </p:cNvPr>
          <p:cNvSpPr/>
          <p:nvPr/>
        </p:nvSpPr>
        <p:spPr>
          <a:xfrm>
            <a:off x="8158163" y="1869140"/>
            <a:ext cx="685800" cy="393700"/>
          </a:xfrm>
          <a:prstGeom prst="frame">
            <a:avLst>
              <a:gd name="adj1" fmla="val 3391"/>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67FC73DB-1E4F-A640-B226-2F9BF63E98BA}"/>
              </a:ext>
            </a:extLst>
          </p:cNvPr>
          <p:cNvSpPr txBox="1"/>
          <p:nvPr/>
        </p:nvSpPr>
        <p:spPr>
          <a:xfrm>
            <a:off x="7193546" y="2521165"/>
            <a:ext cx="4057650" cy="646331"/>
          </a:xfrm>
          <a:prstGeom prst="rect">
            <a:avLst/>
          </a:prstGeom>
          <a:noFill/>
        </p:spPr>
        <p:txBody>
          <a:bodyPr wrap="square" rtlCol="0">
            <a:spAutoFit/>
          </a:bodyPr>
          <a:lstStyle/>
          <a:p>
            <a:pPr algn="ctr"/>
            <a:r>
              <a:rPr lang="en-US" b="1" dirty="0">
                <a:solidFill>
                  <a:schemeClr val="tx1">
                    <a:lumMod val="75000"/>
                    <a:lumOff val="25000"/>
                  </a:schemeClr>
                </a:solidFill>
              </a:rPr>
              <a:t>1% increase in </a:t>
            </a:r>
            <a:r>
              <a:rPr lang="en-US" b="1" dirty="0" err="1">
                <a:solidFill>
                  <a:schemeClr val="tx1">
                    <a:lumMod val="75000"/>
                    <a:lumOff val="25000"/>
                  </a:schemeClr>
                </a:solidFill>
              </a:rPr>
              <a:t>log_calories</a:t>
            </a:r>
            <a:r>
              <a:rPr lang="en-US" b="1" dirty="0">
                <a:solidFill>
                  <a:schemeClr val="tx1">
                    <a:lumMod val="75000"/>
                    <a:lumOff val="25000"/>
                  </a:schemeClr>
                </a:solidFill>
              </a:rPr>
              <a:t>, the success score increases 0.56</a:t>
            </a:r>
          </a:p>
        </p:txBody>
      </p:sp>
      <p:grpSp>
        <p:nvGrpSpPr>
          <p:cNvPr id="10" name="Group 9">
            <a:extLst>
              <a:ext uri="{FF2B5EF4-FFF2-40B4-BE49-F238E27FC236}">
                <a16:creationId xmlns:a16="http://schemas.microsoft.com/office/drawing/2014/main" id="{E22C9829-417D-A44F-81C3-DE0464CD35B5}"/>
              </a:ext>
            </a:extLst>
          </p:cNvPr>
          <p:cNvGrpSpPr/>
          <p:nvPr/>
        </p:nvGrpSpPr>
        <p:grpSpPr>
          <a:xfrm>
            <a:off x="611187" y="1619337"/>
            <a:ext cx="5270500" cy="704263"/>
            <a:chOff x="3218658" y="4804220"/>
            <a:chExt cx="5270500" cy="704263"/>
          </a:xfrm>
        </p:grpSpPr>
        <p:pic>
          <p:nvPicPr>
            <p:cNvPr id="11" name="Picture 10">
              <a:extLst>
                <a:ext uri="{FF2B5EF4-FFF2-40B4-BE49-F238E27FC236}">
                  <a16:creationId xmlns:a16="http://schemas.microsoft.com/office/drawing/2014/main" id="{43E2D613-C668-0E47-8D36-42E315FC96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7234" y="5165583"/>
              <a:ext cx="5207000" cy="342900"/>
            </a:xfrm>
            <a:prstGeom prst="rect">
              <a:avLst/>
            </a:prstGeom>
          </p:spPr>
        </p:pic>
        <p:pic>
          <p:nvPicPr>
            <p:cNvPr id="12" name="Picture 11">
              <a:extLst>
                <a:ext uri="{FF2B5EF4-FFF2-40B4-BE49-F238E27FC236}">
                  <a16:creationId xmlns:a16="http://schemas.microsoft.com/office/drawing/2014/main" id="{F533AE3C-F222-F44E-AA1B-1C8E0F1DC2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658" y="4804220"/>
              <a:ext cx="5270500" cy="368300"/>
            </a:xfrm>
            <a:prstGeom prst="rect">
              <a:avLst/>
            </a:prstGeom>
          </p:spPr>
        </p:pic>
      </p:grpSp>
      <p:sp>
        <p:nvSpPr>
          <p:cNvPr id="13" name="Frame 12">
            <a:extLst>
              <a:ext uri="{FF2B5EF4-FFF2-40B4-BE49-F238E27FC236}">
                <a16:creationId xmlns:a16="http://schemas.microsoft.com/office/drawing/2014/main" id="{5D9C6F3D-8014-414F-A52D-FFF5903D5705}"/>
              </a:ext>
            </a:extLst>
          </p:cNvPr>
          <p:cNvSpPr/>
          <p:nvPr/>
        </p:nvSpPr>
        <p:spPr>
          <a:xfrm>
            <a:off x="2174875" y="1965912"/>
            <a:ext cx="685800" cy="393700"/>
          </a:xfrm>
          <a:prstGeom prst="frame">
            <a:avLst>
              <a:gd name="adj1" fmla="val 3391"/>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85483A72-733D-6D46-8B32-30E977E9DEB8}"/>
              </a:ext>
            </a:extLst>
          </p:cNvPr>
          <p:cNvSpPr txBox="1"/>
          <p:nvPr/>
        </p:nvSpPr>
        <p:spPr>
          <a:xfrm>
            <a:off x="1110246" y="2521165"/>
            <a:ext cx="4057650" cy="646331"/>
          </a:xfrm>
          <a:prstGeom prst="rect">
            <a:avLst/>
          </a:prstGeom>
          <a:noFill/>
        </p:spPr>
        <p:txBody>
          <a:bodyPr wrap="square" rtlCol="0">
            <a:spAutoFit/>
          </a:bodyPr>
          <a:lstStyle/>
          <a:p>
            <a:pPr algn="ctr"/>
            <a:r>
              <a:rPr lang="en-US" b="1" dirty="0">
                <a:solidFill>
                  <a:schemeClr val="tx1">
                    <a:lumMod val="75000"/>
                    <a:lumOff val="25000"/>
                  </a:schemeClr>
                </a:solidFill>
              </a:rPr>
              <a:t>1% increase in </a:t>
            </a:r>
            <a:r>
              <a:rPr lang="en-US" b="1" dirty="0" err="1">
                <a:solidFill>
                  <a:schemeClr val="tx1">
                    <a:lumMod val="75000"/>
                    <a:lumOff val="25000"/>
                  </a:schemeClr>
                </a:solidFill>
              </a:rPr>
              <a:t>log_sodium</a:t>
            </a:r>
            <a:r>
              <a:rPr lang="en-US" b="1" dirty="0">
                <a:solidFill>
                  <a:schemeClr val="tx1">
                    <a:lumMod val="75000"/>
                    <a:lumOff val="25000"/>
                  </a:schemeClr>
                </a:solidFill>
              </a:rPr>
              <a:t>, the success score increases 0.13</a:t>
            </a:r>
          </a:p>
        </p:txBody>
      </p:sp>
      <p:pic>
        <p:nvPicPr>
          <p:cNvPr id="16" name="Picture 15">
            <a:extLst>
              <a:ext uri="{FF2B5EF4-FFF2-40B4-BE49-F238E27FC236}">
                <a16:creationId xmlns:a16="http://schemas.microsoft.com/office/drawing/2014/main" id="{89550A82-84C3-744C-BB9A-8E3B0FBFD1B3}"/>
              </a:ext>
            </a:extLst>
          </p:cNvPr>
          <p:cNvPicPr>
            <a:picLocks noChangeAspect="1"/>
          </p:cNvPicPr>
          <p:nvPr/>
        </p:nvPicPr>
        <p:blipFill>
          <a:blip r:embed="rId6"/>
          <a:stretch>
            <a:fillRect/>
          </a:stretch>
        </p:blipFill>
        <p:spPr>
          <a:xfrm>
            <a:off x="1431924" y="3329049"/>
            <a:ext cx="3400425" cy="3400425"/>
          </a:xfrm>
          <a:prstGeom prst="rect">
            <a:avLst/>
          </a:prstGeom>
        </p:spPr>
      </p:pic>
    </p:spTree>
    <p:extLst>
      <p:ext uri="{BB962C8B-B14F-4D97-AF65-F5344CB8AC3E}">
        <p14:creationId xmlns:p14="http://schemas.microsoft.com/office/powerpoint/2010/main" val="645587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3BD5-41D7-0448-80CB-9A2A37898F22}"/>
              </a:ext>
            </a:extLst>
          </p:cNvPr>
          <p:cNvSpPr>
            <a:spLocks noGrp="1"/>
          </p:cNvSpPr>
          <p:nvPr>
            <p:ph type="title"/>
          </p:nvPr>
        </p:nvSpPr>
        <p:spPr>
          <a:xfrm>
            <a:off x="838200" y="365125"/>
            <a:ext cx="10515600" cy="1325563"/>
          </a:xfrm>
        </p:spPr>
        <p:txBody>
          <a:bodyPr/>
          <a:lstStyle/>
          <a:p>
            <a:r>
              <a:rPr lang="en-US" b="1" dirty="0"/>
              <a:t>Exploratory Data Analysis</a:t>
            </a:r>
            <a:endParaRPr lang="en-US" sz="3600" b="1" dirty="0"/>
          </a:p>
        </p:txBody>
      </p:sp>
      <p:pic>
        <p:nvPicPr>
          <p:cNvPr id="6" name="Content Placeholder 5">
            <a:extLst>
              <a:ext uri="{FF2B5EF4-FFF2-40B4-BE49-F238E27FC236}">
                <a16:creationId xmlns:a16="http://schemas.microsoft.com/office/drawing/2014/main" id="{8262B64F-D5DB-5B45-9A7C-5F110ECD674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983"/>
          <a:stretch/>
        </p:blipFill>
        <p:spPr>
          <a:xfrm>
            <a:off x="382635" y="2208135"/>
            <a:ext cx="1809254" cy="4628311"/>
          </a:xfrm>
        </p:spPr>
      </p:pic>
      <p:pic>
        <p:nvPicPr>
          <p:cNvPr id="9" name="Picture 8">
            <a:extLst>
              <a:ext uri="{FF2B5EF4-FFF2-40B4-BE49-F238E27FC236}">
                <a16:creationId xmlns:a16="http://schemas.microsoft.com/office/drawing/2014/main" id="{A0AC9F8F-D888-E949-8E16-E3FEE8BC8D1E}"/>
              </a:ext>
            </a:extLst>
          </p:cNvPr>
          <p:cNvPicPr>
            <a:picLocks noChangeAspect="1"/>
          </p:cNvPicPr>
          <p:nvPr/>
        </p:nvPicPr>
        <p:blipFill rotWithShape="1">
          <a:blip r:embed="rId3">
            <a:extLst>
              <a:ext uri="{28A0092B-C50C-407E-A947-70E740481C1C}">
                <a14:useLocalDpi xmlns:a14="http://schemas.microsoft.com/office/drawing/2010/main" val="0"/>
              </a:ext>
            </a:extLst>
          </a:blip>
          <a:srcRect b="53332"/>
          <a:stretch/>
        </p:blipFill>
        <p:spPr>
          <a:xfrm>
            <a:off x="5118509" y="2794981"/>
            <a:ext cx="1896584" cy="3446538"/>
          </a:xfrm>
          <a:prstGeom prst="rect">
            <a:avLst/>
          </a:prstGeom>
        </p:spPr>
      </p:pic>
      <p:pic>
        <p:nvPicPr>
          <p:cNvPr id="14" name="Picture 13">
            <a:extLst>
              <a:ext uri="{FF2B5EF4-FFF2-40B4-BE49-F238E27FC236}">
                <a16:creationId xmlns:a16="http://schemas.microsoft.com/office/drawing/2014/main" id="{2288D5FB-8422-1D4F-84D1-24E1B2937C02}"/>
              </a:ext>
            </a:extLst>
          </p:cNvPr>
          <p:cNvPicPr>
            <a:picLocks noChangeAspect="1"/>
          </p:cNvPicPr>
          <p:nvPr/>
        </p:nvPicPr>
        <p:blipFill rotWithShape="1">
          <a:blip r:embed="rId3">
            <a:extLst>
              <a:ext uri="{28A0092B-C50C-407E-A947-70E740481C1C}">
                <a14:useLocalDpi xmlns:a14="http://schemas.microsoft.com/office/drawing/2010/main" val="0"/>
              </a:ext>
            </a:extLst>
          </a:blip>
          <a:srcRect t="45428" b="1167"/>
          <a:stretch/>
        </p:blipFill>
        <p:spPr>
          <a:xfrm>
            <a:off x="2709755" y="2550273"/>
            <a:ext cx="1896584" cy="3944033"/>
          </a:xfrm>
          <a:prstGeom prst="rect">
            <a:avLst/>
          </a:prstGeom>
        </p:spPr>
      </p:pic>
      <p:sp>
        <p:nvSpPr>
          <p:cNvPr id="10" name="TextBox 9">
            <a:extLst>
              <a:ext uri="{FF2B5EF4-FFF2-40B4-BE49-F238E27FC236}">
                <a16:creationId xmlns:a16="http://schemas.microsoft.com/office/drawing/2014/main" id="{27CCA9C5-14D5-B24D-B78C-C67DC7496F20}"/>
              </a:ext>
            </a:extLst>
          </p:cNvPr>
          <p:cNvSpPr txBox="1"/>
          <p:nvPr/>
        </p:nvSpPr>
        <p:spPr>
          <a:xfrm>
            <a:off x="774700" y="1514263"/>
            <a:ext cx="11070904" cy="461665"/>
          </a:xfrm>
          <a:prstGeom prst="rect">
            <a:avLst/>
          </a:prstGeom>
          <a:noFill/>
        </p:spPr>
        <p:txBody>
          <a:bodyPr wrap="square" rtlCol="0">
            <a:spAutoFit/>
          </a:bodyPr>
          <a:lstStyle/>
          <a:p>
            <a:r>
              <a:rPr lang="en-US" sz="2400" b="1" dirty="0"/>
              <a:t>Features selected are mostly not main ingredients, but flavor additions to the recipes </a:t>
            </a:r>
          </a:p>
        </p:txBody>
      </p:sp>
      <p:pic>
        <p:nvPicPr>
          <p:cNvPr id="16" name="Picture 15">
            <a:extLst>
              <a:ext uri="{FF2B5EF4-FFF2-40B4-BE49-F238E27FC236}">
                <a16:creationId xmlns:a16="http://schemas.microsoft.com/office/drawing/2014/main" id="{B8AA1A80-6A86-1740-8BD8-A415843BD0BE}"/>
              </a:ext>
            </a:extLst>
          </p:cNvPr>
          <p:cNvPicPr>
            <a:picLocks noChangeAspect="1"/>
          </p:cNvPicPr>
          <p:nvPr/>
        </p:nvPicPr>
        <p:blipFill rotWithShape="1">
          <a:blip r:embed="rId4"/>
          <a:srcRect l="13889" r="18610"/>
          <a:stretch/>
        </p:blipFill>
        <p:spPr>
          <a:xfrm>
            <a:off x="8705345" y="3449686"/>
            <a:ext cx="1143467" cy="878383"/>
          </a:xfrm>
          <a:prstGeom prst="rect">
            <a:avLst/>
          </a:prstGeom>
        </p:spPr>
      </p:pic>
      <p:pic>
        <p:nvPicPr>
          <p:cNvPr id="17" name="Picture 16">
            <a:extLst>
              <a:ext uri="{FF2B5EF4-FFF2-40B4-BE49-F238E27FC236}">
                <a16:creationId xmlns:a16="http://schemas.microsoft.com/office/drawing/2014/main" id="{C7A1AF1D-79CE-B54D-96B6-A0747FF2C3B1}"/>
              </a:ext>
            </a:extLst>
          </p:cNvPr>
          <p:cNvPicPr>
            <a:picLocks noChangeAspect="1"/>
          </p:cNvPicPr>
          <p:nvPr/>
        </p:nvPicPr>
        <p:blipFill>
          <a:blip r:embed="rId5"/>
          <a:stretch>
            <a:fillRect/>
          </a:stretch>
        </p:blipFill>
        <p:spPr>
          <a:xfrm>
            <a:off x="10360486" y="3703723"/>
            <a:ext cx="1006475" cy="870146"/>
          </a:xfrm>
          <a:prstGeom prst="rect">
            <a:avLst/>
          </a:prstGeom>
        </p:spPr>
      </p:pic>
      <p:pic>
        <p:nvPicPr>
          <p:cNvPr id="18" name="Picture 17">
            <a:extLst>
              <a:ext uri="{FF2B5EF4-FFF2-40B4-BE49-F238E27FC236}">
                <a16:creationId xmlns:a16="http://schemas.microsoft.com/office/drawing/2014/main" id="{C7D565BF-E9BE-724D-9225-4D407E2A031F}"/>
              </a:ext>
            </a:extLst>
          </p:cNvPr>
          <p:cNvPicPr>
            <a:picLocks noChangeAspect="1"/>
          </p:cNvPicPr>
          <p:nvPr/>
        </p:nvPicPr>
        <p:blipFill>
          <a:blip r:embed="rId6"/>
          <a:stretch>
            <a:fillRect/>
          </a:stretch>
        </p:blipFill>
        <p:spPr>
          <a:xfrm>
            <a:off x="7692724" y="4413089"/>
            <a:ext cx="942540" cy="942540"/>
          </a:xfrm>
          <a:prstGeom prst="rect">
            <a:avLst/>
          </a:prstGeom>
        </p:spPr>
      </p:pic>
      <p:pic>
        <p:nvPicPr>
          <p:cNvPr id="19" name="Picture 18">
            <a:extLst>
              <a:ext uri="{FF2B5EF4-FFF2-40B4-BE49-F238E27FC236}">
                <a16:creationId xmlns:a16="http://schemas.microsoft.com/office/drawing/2014/main" id="{8A3A2DC6-4954-904C-B411-5A0421147669}"/>
              </a:ext>
            </a:extLst>
          </p:cNvPr>
          <p:cNvPicPr>
            <a:picLocks noChangeAspect="1"/>
          </p:cNvPicPr>
          <p:nvPr/>
        </p:nvPicPr>
        <p:blipFill>
          <a:blip r:embed="rId7"/>
          <a:stretch>
            <a:fillRect/>
          </a:stretch>
        </p:blipFill>
        <p:spPr>
          <a:xfrm>
            <a:off x="9447501" y="4723273"/>
            <a:ext cx="1277758" cy="958319"/>
          </a:xfrm>
          <a:prstGeom prst="rect">
            <a:avLst/>
          </a:prstGeom>
        </p:spPr>
      </p:pic>
      <p:pic>
        <p:nvPicPr>
          <p:cNvPr id="20" name="Picture 19">
            <a:extLst>
              <a:ext uri="{FF2B5EF4-FFF2-40B4-BE49-F238E27FC236}">
                <a16:creationId xmlns:a16="http://schemas.microsoft.com/office/drawing/2014/main" id="{7C3DD358-E42B-1F44-8E04-374B76BA0BB4}"/>
              </a:ext>
            </a:extLst>
          </p:cNvPr>
          <p:cNvPicPr>
            <a:picLocks noChangeAspect="1"/>
          </p:cNvPicPr>
          <p:nvPr/>
        </p:nvPicPr>
        <p:blipFill>
          <a:blip r:embed="rId8"/>
          <a:stretch>
            <a:fillRect/>
          </a:stretch>
        </p:blipFill>
        <p:spPr>
          <a:xfrm>
            <a:off x="10083557" y="2444253"/>
            <a:ext cx="1283404" cy="780310"/>
          </a:xfrm>
          <a:prstGeom prst="rect">
            <a:avLst/>
          </a:prstGeom>
        </p:spPr>
      </p:pic>
      <p:pic>
        <p:nvPicPr>
          <p:cNvPr id="21" name="Picture 20">
            <a:extLst>
              <a:ext uri="{FF2B5EF4-FFF2-40B4-BE49-F238E27FC236}">
                <a16:creationId xmlns:a16="http://schemas.microsoft.com/office/drawing/2014/main" id="{14725FB7-1762-B64A-A117-82B3261979B0}"/>
              </a:ext>
            </a:extLst>
          </p:cNvPr>
          <p:cNvPicPr>
            <a:picLocks noChangeAspect="1"/>
          </p:cNvPicPr>
          <p:nvPr/>
        </p:nvPicPr>
        <p:blipFill rotWithShape="1">
          <a:blip r:embed="rId9"/>
          <a:srcRect t="6405" r="7128" b="4718"/>
          <a:stretch/>
        </p:blipFill>
        <p:spPr>
          <a:xfrm>
            <a:off x="8060810" y="2213271"/>
            <a:ext cx="1489999" cy="950590"/>
          </a:xfrm>
          <a:prstGeom prst="rect">
            <a:avLst/>
          </a:prstGeom>
        </p:spPr>
      </p:pic>
      <p:pic>
        <p:nvPicPr>
          <p:cNvPr id="22" name="Picture 21">
            <a:extLst>
              <a:ext uri="{FF2B5EF4-FFF2-40B4-BE49-F238E27FC236}">
                <a16:creationId xmlns:a16="http://schemas.microsoft.com/office/drawing/2014/main" id="{D023F3E6-AAEC-804B-8979-2625AAC1CACC}"/>
              </a:ext>
            </a:extLst>
          </p:cNvPr>
          <p:cNvPicPr>
            <a:picLocks noChangeAspect="1"/>
          </p:cNvPicPr>
          <p:nvPr/>
        </p:nvPicPr>
        <p:blipFill>
          <a:blip r:embed="rId10"/>
          <a:stretch>
            <a:fillRect/>
          </a:stretch>
        </p:blipFill>
        <p:spPr>
          <a:xfrm>
            <a:off x="10521629" y="5801827"/>
            <a:ext cx="1174750" cy="879384"/>
          </a:xfrm>
          <a:prstGeom prst="rect">
            <a:avLst/>
          </a:prstGeom>
        </p:spPr>
      </p:pic>
      <p:pic>
        <p:nvPicPr>
          <p:cNvPr id="23" name="Picture 22">
            <a:extLst>
              <a:ext uri="{FF2B5EF4-FFF2-40B4-BE49-F238E27FC236}">
                <a16:creationId xmlns:a16="http://schemas.microsoft.com/office/drawing/2014/main" id="{84C94A94-F64D-9248-9999-B9A8A2B66160}"/>
              </a:ext>
            </a:extLst>
          </p:cNvPr>
          <p:cNvPicPr>
            <a:picLocks noChangeAspect="1"/>
          </p:cNvPicPr>
          <p:nvPr/>
        </p:nvPicPr>
        <p:blipFill>
          <a:blip r:embed="rId11"/>
          <a:stretch>
            <a:fillRect/>
          </a:stretch>
        </p:blipFill>
        <p:spPr>
          <a:xfrm>
            <a:off x="8200043" y="5651286"/>
            <a:ext cx="1136636" cy="756675"/>
          </a:xfrm>
          <a:prstGeom prst="rect">
            <a:avLst/>
          </a:prstGeom>
        </p:spPr>
      </p:pic>
    </p:spTree>
    <p:extLst>
      <p:ext uri="{BB962C8B-B14F-4D97-AF65-F5344CB8AC3E}">
        <p14:creationId xmlns:p14="http://schemas.microsoft.com/office/powerpoint/2010/main" val="165862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Arrow Connector 15">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A314C2C-F382-6F45-AE51-D99305C4BC37}"/>
              </a:ext>
            </a:extLst>
          </p:cNvPr>
          <p:cNvPicPr>
            <a:picLocks noChangeAspect="1"/>
          </p:cNvPicPr>
          <p:nvPr/>
        </p:nvPicPr>
        <p:blipFill rotWithShape="1">
          <a:blip r:embed="rId2"/>
          <a:srcRect l="23935" r="14849"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 name="Title 1">
            <a:extLst>
              <a:ext uri="{FF2B5EF4-FFF2-40B4-BE49-F238E27FC236}">
                <a16:creationId xmlns:a16="http://schemas.microsoft.com/office/drawing/2014/main" id="{E3D921CF-F130-0646-BC8E-6123D7F689F0}"/>
              </a:ext>
            </a:extLst>
          </p:cNvPr>
          <p:cNvSpPr>
            <a:spLocks noGrp="1"/>
          </p:cNvSpPr>
          <p:nvPr>
            <p:ph type="title"/>
          </p:nvPr>
        </p:nvSpPr>
        <p:spPr>
          <a:xfrm>
            <a:off x="655320" y="365125"/>
            <a:ext cx="5120114" cy="1692794"/>
          </a:xfrm>
        </p:spPr>
        <p:txBody>
          <a:bodyPr>
            <a:normAutofit/>
          </a:bodyPr>
          <a:lstStyle/>
          <a:p>
            <a:r>
              <a:rPr lang="en-US" b="1" dirty="0"/>
              <a:t>Final Thoughts</a:t>
            </a:r>
          </a:p>
        </p:txBody>
      </p:sp>
      <p:sp>
        <p:nvSpPr>
          <p:cNvPr id="3" name="Content Placeholder 2">
            <a:extLst>
              <a:ext uri="{FF2B5EF4-FFF2-40B4-BE49-F238E27FC236}">
                <a16:creationId xmlns:a16="http://schemas.microsoft.com/office/drawing/2014/main" id="{FF2ECB1B-6CAA-1E45-B0F7-DA5E07EFF169}"/>
              </a:ext>
            </a:extLst>
          </p:cNvPr>
          <p:cNvSpPr>
            <a:spLocks noGrp="1"/>
          </p:cNvSpPr>
          <p:nvPr>
            <p:ph idx="1"/>
          </p:nvPr>
        </p:nvSpPr>
        <p:spPr>
          <a:xfrm>
            <a:off x="655321" y="2511534"/>
            <a:ext cx="5120113" cy="4155966"/>
          </a:xfrm>
        </p:spPr>
        <p:txBody>
          <a:bodyPr>
            <a:normAutofit/>
          </a:bodyPr>
          <a:lstStyle/>
          <a:p>
            <a:pPr>
              <a:lnSpc>
                <a:spcPct val="100000"/>
              </a:lnSpc>
              <a:spcAft>
                <a:spcPts val="1200"/>
              </a:spcAft>
            </a:pPr>
            <a:r>
              <a:rPr lang="en-US" sz="2000" b="1" dirty="0"/>
              <a:t>Conclusions</a:t>
            </a:r>
          </a:p>
          <a:p>
            <a:pPr lvl="1">
              <a:lnSpc>
                <a:spcPct val="100000"/>
              </a:lnSpc>
              <a:spcAft>
                <a:spcPts val="1200"/>
              </a:spcAft>
            </a:pPr>
            <a:r>
              <a:rPr lang="en-US" sz="1600" dirty="0"/>
              <a:t>People prefer more caloric and salty meal</a:t>
            </a:r>
          </a:p>
          <a:p>
            <a:pPr lvl="1">
              <a:lnSpc>
                <a:spcPct val="100000"/>
              </a:lnSpc>
              <a:spcAft>
                <a:spcPts val="1200"/>
              </a:spcAft>
            </a:pPr>
            <a:r>
              <a:rPr lang="en-US" sz="1600" dirty="0"/>
              <a:t>“Fancy” ingredients may increase (or decrease) the rating</a:t>
            </a:r>
          </a:p>
          <a:p>
            <a:pPr lvl="1">
              <a:lnSpc>
                <a:spcPct val="100000"/>
              </a:lnSpc>
              <a:spcAft>
                <a:spcPts val="1200"/>
              </a:spcAft>
            </a:pPr>
            <a:r>
              <a:rPr lang="en-US" sz="1600" dirty="0"/>
              <a:t>Main ingredients can not be individually analyzed in a recipe</a:t>
            </a:r>
          </a:p>
          <a:p>
            <a:pPr>
              <a:lnSpc>
                <a:spcPct val="100000"/>
              </a:lnSpc>
              <a:spcAft>
                <a:spcPts val="1200"/>
              </a:spcAft>
            </a:pPr>
            <a:r>
              <a:rPr lang="en-US" sz="2000" b="1" dirty="0"/>
              <a:t>Next Steps</a:t>
            </a:r>
          </a:p>
          <a:p>
            <a:pPr lvl="1">
              <a:spcAft>
                <a:spcPts val="1200"/>
              </a:spcAft>
            </a:pPr>
            <a:r>
              <a:rPr lang="en-US" sz="1600" dirty="0"/>
              <a:t>Use a classification method</a:t>
            </a:r>
          </a:p>
          <a:p>
            <a:pPr lvl="1">
              <a:spcAft>
                <a:spcPts val="1200"/>
              </a:spcAft>
            </a:pPr>
            <a:r>
              <a:rPr lang="en-US" sz="1600" dirty="0"/>
              <a:t>Extract proportions of ingredients</a:t>
            </a:r>
          </a:p>
          <a:p>
            <a:pPr lvl="1">
              <a:spcAft>
                <a:spcPts val="1200"/>
              </a:spcAft>
            </a:pPr>
            <a:r>
              <a:rPr lang="en-US" sz="1600" dirty="0"/>
              <a:t>Use NLP for analyzing the reviews</a:t>
            </a:r>
          </a:p>
        </p:txBody>
      </p:sp>
    </p:spTree>
    <p:extLst>
      <p:ext uri="{BB962C8B-B14F-4D97-AF65-F5344CB8AC3E}">
        <p14:creationId xmlns:p14="http://schemas.microsoft.com/office/powerpoint/2010/main" val="3333045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F35D-8B7B-4C48-BC87-7EF2D195C12A}"/>
              </a:ext>
            </a:extLst>
          </p:cNvPr>
          <p:cNvSpPr>
            <a:spLocks noGrp="1"/>
          </p:cNvSpPr>
          <p:nvPr>
            <p:ph type="title"/>
          </p:nvPr>
        </p:nvSpPr>
        <p:spPr/>
        <p:txBody>
          <a:bodyPr/>
          <a:lstStyle/>
          <a:p>
            <a:r>
              <a:rPr lang="en-US" b="1" dirty="0"/>
              <a:t>Web Scraping and Data Cleaning</a:t>
            </a:r>
          </a:p>
        </p:txBody>
      </p:sp>
      <p:graphicFrame>
        <p:nvGraphicFramePr>
          <p:cNvPr id="5" name="Diagram 4">
            <a:extLst>
              <a:ext uri="{FF2B5EF4-FFF2-40B4-BE49-F238E27FC236}">
                <a16:creationId xmlns:a16="http://schemas.microsoft.com/office/drawing/2014/main" id="{82E6A685-E5EB-954B-9EB0-FA0180C8D9A7}"/>
              </a:ext>
            </a:extLst>
          </p:cNvPr>
          <p:cNvGraphicFramePr/>
          <p:nvPr>
            <p:extLst>
              <p:ext uri="{D42A27DB-BD31-4B8C-83A1-F6EECF244321}">
                <p14:modId xmlns:p14="http://schemas.microsoft.com/office/powerpoint/2010/main" val="249723742"/>
              </p:ext>
            </p:extLst>
          </p:nvPr>
        </p:nvGraphicFramePr>
        <p:xfrm>
          <a:off x="1143000" y="1552574"/>
          <a:ext cx="9944100" cy="25810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868A9A0C-599A-934A-B211-AABDD972AF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742" y="4357228"/>
            <a:ext cx="4025497" cy="2424361"/>
          </a:xfrm>
          <a:prstGeom prst="rect">
            <a:avLst/>
          </a:prstGeom>
        </p:spPr>
      </p:pic>
      <p:pic>
        <p:nvPicPr>
          <p:cNvPr id="7" name="Picture 6">
            <a:extLst>
              <a:ext uri="{FF2B5EF4-FFF2-40B4-BE49-F238E27FC236}">
                <a16:creationId xmlns:a16="http://schemas.microsoft.com/office/drawing/2014/main" id="{EA0D0C91-BFB7-AA4F-B60F-90522074166C}"/>
              </a:ext>
            </a:extLst>
          </p:cNvPr>
          <p:cNvPicPr>
            <a:picLocks noChangeAspect="1"/>
          </p:cNvPicPr>
          <p:nvPr/>
        </p:nvPicPr>
        <p:blipFill rotWithShape="1">
          <a:blip r:embed="rId9">
            <a:extLst>
              <a:ext uri="{28A0092B-C50C-407E-A947-70E740481C1C}">
                <a14:useLocalDpi xmlns:a14="http://schemas.microsoft.com/office/drawing/2010/main" val="0"/>
              </a:ext>
            </a:extLst>
          </a:blip>
          <a:srcRect t="4494"/>
          <a:stretch/>
        </p:blipFill>
        <p:spPr>
          <a:xfrm>
            <a:off x="8561350" y="4357228"/>
            <a:ext cx="3512252" cy="2424362"/>
          </a:xfrm>
          <a:prstGeom prst="rect">
            <a:avLst/>
          </a:prstGeom>
        </p:spPr>
      </p:pic>
      <p:pic>
        <p:nvPicPr>
          <p:cNvPr id="9" name="Picture 8">
            <a:extLst>
              <a:ext uri="{FF2B5EF4-FFF2-40B4-BE49-F238E27FC236}">
                <a16:creationId xmlns:a16="http://schemas.microsoft.com/office/drawing/2014/main" id="{A43A17B7-6967-BA48-AF49-DED46252994E}"/>
              </a:ext>
            </a:extLst>
          </p:cNvPr>
          <p:cNvPicPr>
            <a:picLocks noChangeAspect="1"/>
          </p:cNvPicPr>
          <p:nvPr/>
        </p:nvPicPr>
        <p:blipFill rotWithShape="1">
          <a:blip r:embed="rId10">
            <a:extLst>
              <a:ext uri="{28A0092B-C50C-407E-A947-70E740481C1C}">
                <a14:useLocalDpi xmlns:a14="http://schemas.microsoft.com/office/drawing/2010/main" val="0"/>
              </a:ext>
            </a:extLst>
          </a:blip>
          <a:srcRect t="4494"/>
          <a:stretch/>
        </p:blipFill>
        <p:spPr>
          <a:xfrm>
            <a:off x="4408110" y="4357227"/>
            <a:ext cx="4153240" cy="2424361"/>
          </a:xfrm>
          <a:prstGeom prst="rect">
            <a:avLst/>
          </a:prstGeom>
        </p:spPr>
      </p:pic>
    </p:spTree>
    <p:extLst>
      <p:ext uri="{BB962C8B-B14F-4D97-AF65-F5344CB8AC3E}">
        <p14:creationId xmlns:p14="http://schemas.microsoft.com/office/powerpoint/2010/main" val="367719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FCB191-7C6A-584A-A878-60EAE748C898}"/>
              </a:ext>
            </a:extLst>
          </p:cNvPr>
          <p:cNvSpPr txBox="1"/>
          <p:nvPr/>
        </p:nvSpPr>
        <p:spPr>
          <a:xfrm>
            <a:off x="1843088" y="353185"/>
            <a:ext cx="8415338" cy="646331"/>
          </a:xfrm>
          <a:prstGeom prst="rect">
            <a:avLst/>
          </a:prstGeom>
          <a:noFill/>
        </p:spPr>
        <p:txBody>
          <a:bodyPr wrap="square" rtlCol="0">
            <a:spAutoFit/>
          </a:bodyPr>
          <a:lstStyle/>
          <a:p>
            <a:pPr algn="ctr"/>
            <a:r>
              <a:rPr lang="en-US" sz="3600" b="1" dirty="0"/>
              <a:t>Choosing the Target Variable</a:t>
            </a:r>
          </a:p>
        </p:txBody>
      </p:sp>
      <p:pic>
        <p:nvPicPr>
          <p:cNvPr id="6" name="Picture 5">
            <a:extLst>
              <a:ext uri="{FF2B5EF4-FFF2-40B4-BE49-F238E27FC236}">
                <a16:creationId xmlns:a16="http://schemas.microsoft.com/office/drawing/2014/main" id="{B75A5E31-6370-A449-9C84-7B7C18C9B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8" y="1251894"/>
            <a:ext cx="6600825" cy="1490921"/>
          </a:xfrm>
          <a:prstGeom prst="rect">
            <a:avLst/>
          </a:prstGeom>
        </p:spPr>
      </p:pic>
      <p:sp>
        <p:nvSpPr>
          <p:cNvPr id="7" name="Oval 6">
            <a:extLst>
              <a:ext uri="{FF2B5EF4-FFF2-40B4-BE49-F238E27FC236}">
                <a16:creationId xmlns:a16="http://schemas.microsoft.com/office/drawing/2014/main" id="{925E55D9-C5D6-3A45-916D-D7ABD0C590A0}"/>
              </a:ext>
            </a:extLst>
          </p:cNvPr>
          <p:cNvSpPr/>
          <p:nvPr/>
        </p:nvSpPr>
        <p:spPr>
          <a:xfrm>
            <a:off x="5029200" y="1285908"/>
            <a:ext cx="2386012" cy="1142973"/>
          </a:xfrm>
          <a:prstGeom prst="ellipse">
            <a:avLst/>
          </a:prstGeom>
          <a:noFill/>
          <a:ln w="2222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8712035-08EC-714E-9AA6-B9DA3C7C569E}"/>
              </a:ext>
            </a:extLst>
          </p:cNvPr>
          <p:cNvSpPr txBox="1"/>
          <p:nvPr/>
        </p:nvSpPr>
        <p:spPr>
          <a:xfrm>
            <a:off x="7529512" y="1758453"/>
            <a:ext cx="4019550" cy="369332"/>
          </a:xfrm>
          <a:prstGeom prst="rect">
            <a:avLst/>
          </a:prstGeom>
          <a:noFill/>
        </p:spPr>
        <p:txBody>
          <a:bodyPr wrap="square" rtlCol="0">
            <a:spAutoFit/>
          </a:bodyPr>
          <a:lstStyle/>
          <a:p>
            <a:r>
              <a:rPr lang="en-US" b="1" dirty="0">
                <a:solidFill>
                  <a:schemeClr val="accent1">
                    <a:lumMod val="75000"/>
                  </a:schemeClr>
                </a:solidFill>
              </a:rPr>
              <a:t>Success Score = Rating * ”Make it again”</a:t>
            </a:r>
          </a:p>
        </p:txBody>
      </p:sp>
      <p:pic>
        <p:nvPicPr>
          <p:cNvPr id="13" name="Picture 12">
            <a:extLst>
              <a:ext uri="{FF2B5EF4-FFF2-40B4-BE49-F238E27FC236}">
                <a16:creationId xmlns:a16="http://schemas.microsoft.com/office/drawing/2014/main" id="{FF56BEDE-D77A-394C-93A7-EA635F73B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212" y="3117643"/>
            <a:ext cx="7237997" cy="3787919"/>
          </a:xfrm>
          <a:prstGeom prst="rect">
            <a:avLst/>
          </a:prstGeom>
        </p:spPr>
      </p:pic>
    </p:spTree>
    <p:extLst>
      <p:ext uri="{BB962C8B-B14F-4D97-AF65-F5344CB8AC3E}">
        <p14:creationId xmlns:p14="http://schemas.microsoft.com/office/powerpoint/2010/main" val="3434530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FF35D-8B7B-4C48-BC87-7EF2D195C12A}"/>
              </a:ext>
            </a:extLst>
          </p:cNvPr>
          <p:cNvSpPr>
            <a:spLocks noGrp="1"/>
          </p:cNvSpPr>
          <p:nvPr>
            <p:ph type="title"/>
          </p:nvPr>
        </p:nvSpPr>
        <p:spPr/>
        <p:txBody>
          <a:bodyPr/>
          <a:lstStyle/>
          <a:p>
            <a:r>
              <a:rPr lang="en-US" b="1" dirty="0"/>
              <a:t>Choosing the Features</a:t>
            </a:r>
          </a:p>
        </p:txBody>
      </p:sp>
      <p:grpSp>
        <p:nvGrpSpPr>
          <p:cNvPr id="11" name="Group 10">
            <a:extLst>
              <a:ext uri="{FF2B5EF4-FFF2-40B4-BE49-F238E27FC236}">
                <a16:creationId xmlns:a16="http://schemas.microsoft.com/office/drawing/2014/main" id="{EC2E951E-F37C-8E43-9952-387562305558}"/>
              </a:ext>
            </a:extLst>
          </p:cNvPr>
          <p:cNvGrpSpPr/>
          <p:nvPr/>
        </p:nvGrpSpPr>
        <p:grpSpPr>
          <a:xfrm>
            <a:off x="418684" y="2649716"/>
            <a:ext cx="7999924" cy="2566344"/>
            <a:chOff x="1571394" y="4534555"/>
            <a:chExt cx="5700943" cy="2566344"/>
          </a:xfrm>
        </p:grpSpPr>
        <p:sp>
          <p:nvSpPr>
            <p:cNvPr id="7" name="TextBox 6">
              <a:extLst>
                <a:ext uri="{FF2B5EF4-FFF2-40B4-BE49-F238E27FC236}">
                  <a16:creationId xmlns:a16="http://schemas.microsoft.com/office/drawing/2014/main" id="{B1D67FFC-A285-D348-8EBA-F7D70120897B}"/>
                </a:ext>
              </a:extLst>
            </p:cNvPr>
            <p:cNvSpPr txBox="1"/>
            <p:nvPr/>
          </p:nvSpPr>
          <p:spPr>
            <a:xfrm>
              <a:off x="1571394" y="5586894"/>
              <a:ext cx="2215711" cy="461665"/>
            </a:xfrm>
            <a:prstGeom prst="rect">
              <a:avLst/>
            </a:prstGeom>
            <a:noFill/>
          </p:spPr>
          <p:txBody>
            <a:bodyPr wrap="square" rtlCol="0">
              <a:spAutoFit/>
            </a:bodyPr>
            <a:lstStyle/>
            <a:p>
              <a:r>
                <a:rPr lang="en-US" sz="2400" b="1" dirty="0"/>
                <a:t>Independent Variables</a:t>
              </a:r>
            </a:p>
          </p:txBody>
        </p:sp>
        <p:sp>
          <p:nvSpPr>
            <p:cNvPr id="8" name="Left Brace 7">
              <a:extLst>
                <a:ext uri="{FF2B5EF4-FFF2-40B4-BE49-F238E27FC236}">
                  <a16:creationId xmlns:a16="http://schemas.microsoft.com/office/drawing/2014/main" id="{B736BD2A-E7D0-314A-92FD-51699E118F9D}"/>
                </a:ext>
              </a:extLst>
            </p:cNvPr>
            <p:cNvSpPr/>
            <p:nvPr/>
          </p:nvSpPr>
          <p:spPr>
            <a:xfrm>
              <a:off x="3957638" y="4534555"/>
              <a:ext cx="287584" cy="25663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9" name="TextBox 8">
              <a:extLst>
                <a:ext uri="{FF2B5EF4-FFF2-40B4-BE49-F238E27FC236}">
                  <a16:creationId xmlns:a16="http://schemas.microsoft.com/office/drawing/2014/main" id="{DF57D7C2-7C2F-4C4B-9A42-2853B730B41E}"/>
                </a:ext>
              </a:extLst>
            </p:cNvPr>
            <p:cNvSpPr txBox="1"/>
            <p:nvPr/>
          </p:nvSpPr>
          <p:spPr>
            <a:xfrm>
              <a:off x="4586287" y="4534555"/>
              <a:ext cx="2686050" cy="1938992"/>
            </a:xfrm>
            <a:prstGeom prst="rect">
              <a:avLst/>
            </a:prstGeom>
            <a:noFill/>
          </p:spPr>
          <p:txBody>
            <a:bodyPr wrap="square" rtlCol="0">
              <a:spAutoFit/>
            </a:bodyPr>
            <a:lstStyle/>
            <a:p>
              <a:r>
                <a:rPr lang="en-US" sz="2400" b="1" dirty="0"/>
                <a:t>1. Nutrition Data</a:t>
              </a:r>
            </a:p>
            <a:p>
              <a:pPr marL="754063" indent="-452438">
                <a:buFont typeface="Arial" panose="020B0604020202020204" pitchFamily="34" charset="0"/>
                <a:buChar char="•"/>
              </a:pPr>
              <a:r>
                <a:rPr lang="en-US" sz="2400" b="1" dirty="0"/>
                <a:t>Calories</a:t>
              </a:r>
            </a:p>
            <a:p>
              <a:pPr marL="754063" indent="-452438">
                <a:buFont typeface="Arial" panose="020B0604020202020204" pitchFamily="34" charset="0"/>
                <a:buChar char="•"/>
              </a:pPr>
              <a:r>
                <a:rPr lang="en-US" sz="2400" b="1" dirty="0"/>
                <a:t>Protein</a:t>
              </a:r>
            </a:p>
            <a:p>
              <a:pPr marL="754063" indent="-452438">
                <a:buFont typeface="Arial" panose="020B0604020202020204" pitchFamily="34" charset="0"/>
                <a:buChar char="•"/>
              </a:pPr>
              <a:r>
                <a:rPr lang="en-US" sz="2400" b="1" dirty="0"/>
                <a:t>Cholesterol</a:t>
              </a:r>
            </a:p>
            <a:p>
              <a:pPr marL="754063" indent="-452438">
                <a:buFont typeface="Arial" panose="020B0604020202020204" pitchFamily="34" charset="0"/>
                <a:buChar char="•"/>
              </a:pPr>
              <a:r>
                <a:rPr lang="en-US" sz="2400" b="1" dirty="0"/>
                <a:t>Etc.</a:t>
              </a:r>
            </a:p>
          </p:txBody>
        </p:sp>
        <p:sp>
          <p:nvSpPr>
            <p:cNvPr id="10" name="TextBox 9">
              <a:extLst>
                <a:ext uri="{FF2B5EF4-FFF2-40B4-BE49-F238E27FC236}">
                  <a16:creationId xmlns:a16="http://schemas.microsoft.com/office/drawing/2014/main" id="{EDABF39A-576C-984B-895E-8F4EE66E5E9E}"/>
                </a:ext>
              </a:extLst>
            </p:cNvPr>
            <p:cNvSpPr txBox="1"/>
            <p:nvPr/>
          </p:nvSpPr>
          <p:spPr>
            <a:xfrm>
              <a:off x="4586287" y="6639234"/>
              <a:ext cx="2686050" cy="461665"/>
            </a:xfrm>
            <a:prstGeom prst="rect">
              <a:avLst/>
            </a:prstGeom>
            <a:noFill/>
          </p:spPr>
          <p:txBody>
            <a:bodyPr wrap="square" rtlCol="0">
              <a:spAutoFit/>
            </a:bodyPr>
            <a:lstStyle/>
            <a:p>
              <a:r>
                <a:rPr lang="en-US" sz="2400" b="1" dirty="0"/>
                <a:t>2. Ingredients (dummy)</a:t>
              </a:r>
            </a:p>
          </p:txBody>
        </p:sp>
      </p:grpSp>
      <p:pic>
        <p:nvPicPr>
          <p:cNvPr id="13" name="Picture 12">
            <a:extLst>
              <a:ext uri="{FF2B5EF4-FFF2-40B4-BE49-F238E27FC236}">
                <a16:creationId xmlns:a16="http://schemas.microsoft.com/office/drawing/2014/main" id="{488DBB0E-2910-D94D-B2C3-33CFB508E7F8}"/>
              </a:ext>
            </a:extLst>
          </p:cNvPr>
          <p:cNvPicPr>
            <a:picLocks noChangeAspect="1"/>
          </p:cNvPicPr>
          <p:nvPr/>
        </p:nvPicPr>
        <p:blipFill rotWithShape="1">
          <a:blip r:embed="rId3"/>
          <a:srcRect r="32361"/>
          <a:stretch/>
        </p:blipFill>
        <p:spPr>
          <a:xfrm>
            <a:off x="9139248" y="0"/>
            <a:ext cx="4638675" cy="6858000"/>
          </a:xfrm>
          <a:prstGeom prst="rect">
            <a:avLst/>
          </a:prstGeom>
        </p:spPr>
      </p:pic>
    </p:spTree>
    <p:extLst>
      <p:ext uri="{BB962C8B-B14F-4D97-AF65-F5344CB8AC3E}">
        <p14:creationId xmlns:p14="http://schemas.microsoft.com/office/powerpoint/2010/main" val="843815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21BA5-BE6C-5743-A2F0-1D4C21CBD5BE}"/>
              </a:ext>
            </a:extLst>
          </p:cNvPr>
          <p:cNvSpPr>
            <a:spLocks noGrp="1"/>
          </p:cNvSpPr>
          <p:nvPr>
            <p:ph type="title"/>
          </p:nvPr>
        </p:nvSpPr>
        <p:spPr/>
        <p:txBody>
          <a:bodyPr/>
          <a:lstStyle/>
          <a:p>
            <a:r>
              <a:rPr lang="en-US" b="1" dirty="0"/>
              <a:t>Data Wrangling</a:t>
            </a:r>
          </a:p>
        </p:txBody>
      </p:sp>
      <p:sp>
        <p:nvSpPr>
          <p:cNvPr id="3" name="Content Placeholder 2">
            <a:extLst>
              <a:ext uri="{FF2B5EF4-FFF2-40B4-BE49-F238E27FC236}">
                <a16:creationId xmlns:a16="http://schemas.microsoft.com/office/drawing/2014/main" id="{4B1DDAD6-58C3-0647-935E-494AB562B387}"/>
              </a:ext>
            </a:extLst>
          </p:cNvPr>
          <p:cNvSpPr>
            <a:spLocks noGrp="1"/>
          </p:cNvSpPr>
          <p:nvPr>
            <p:ph idx="1"/>
          </p:nvPr>
        </p:nvSpPr>
        <p:spPr>
          <a:xfrm>
            <a:off x="792956" y="1712895"/>
            <a:ext cx="10515600" cy="517525"/>
          </a:xfrm>
        </p:spPr>
        <p:txBody>
          <a:bodyPr>
            <a:normAutofit/>
          </a:bodyPr>
          <a:lstStyle/>
          <a:p>
            <a:r>
              <a:rPr lang="en-US" sz="2400" b="1" dirty="0"/>
              <a:t> Log transformation in Nutrition Data</a:t>
            </a:r>
            <a:endParaRPr lang="en-US" sz="2400" dirty="0"/>
          </a:p>
        </p:txBody>
      </p:sp>
      <p:pic>
        <p:nvPicPr>
          <p:cNvPr id="5" name="Picture 4">
            <a:extLst>
              <a:ext uri="{FF2B5EF4-FFF2-40B4-BE49-F238E27FC236}">
                <a16:creationId xmlns:a16="http://schemas.microsoft.com/office/drawing/2014/main" id="{AF7F761F-3DAC-184C-B309-249FC9148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375" y="2394732"/>
            <a:ext cx="7677150" cy="2102236"/>
          </a:xfrm>
          <a:prstGeom prst="rect">
            <a:avLst/>
          </a:prstGeom>
        </p:spPr>
      </p:pic>
      <p:sp>
        <p:nvSpPr>
          <p:cNvPr id="6" name="Rectangle 5">
            <a:extLst>
              <a:ext uri="{FF2B5EF4-FFF2-40B4-BE49-F238E27FC236}">
                <a16:creationId xmlns:a16="http://schemas.microsoft.com/office/drawing/2014/main" id="{E72547BB-3D58-884E-9C03-322CA2490F70}"/>
              </a:ext>
            </a:extLst>
          </p:cNvPr>
          <p:cNvSpPr/>
          <p:nvPr/>
        </p:nvSpPr>
        <p:spPr>
          <a:xfrm>
            <a:off x="838200" y="4891885"/>
            <a:ext cx="11091863" cy="1800493"/>
          </a:xfrm>
          <a:prstGeom prst="rect">
            <a:avLst/>
          </a:prstGeom>
        </p:spPr>
        <p:txBody>
          <a:bodyPr wrap="square">
            <a:spAutoFit/>
          </a:bodyPr>
          <a:lstStyle/>
          <a:p>
            <a:pPr marL="342900" indent="-342900">
              <a:spcAft>
                <a:spcPts val="600"/>
              </a:spcAft>
              <a:buFont typeface="Arial" panose="020B0604020202020204" pitchFamily="34" charset="0"/>
              <a:buChar char="•"/>
            </a:pPr>
            <a:r>
              <a:rPr lang="en-US" sz="2400" b="1" dirty="0"/>
              <a:t>Feature Selection for choosing Ingredients</a:t>
            </a:r>
          </a:p>
          <a:p>
            <a:pPr marL="800100" lvl="1" indent="-342900">
              <a:spcAft>
                <a:spcPts val="600"/>
              </a:spcAft>
              <a:buFont typeface="Arial" panose="020B0604020202020204" pitchFamily="34" charset="0"/>
              <a:buChar char="•"/>
            </a:pPr>
            <a:r>
              <a:rPr lang="en-US" sz="2400" dirty="0"/>
              <a:t>Recursive Feature Elimination (</a:t>
            </a:r>
            <a:r>
              <a:rPr lang="en-US" sz="2400" dirty="0" err="1"/>
              <a:t>sklearn.feature_selection</a:t>
            </a:r>
            <a:r>
              <a:rPr lang="en-US" sz="2400" dirty="0"/>
              <a:t>)</a:t>
            </a:r>
          </a:p>
          <a:p>
            <a:pPr marL="1257300" lvl="2" indent="-342900">
              <a:spcAft>
                <a:spcPts val="600"/>
              </a:spcAft>
              <a:buFont typeface="Arial" panose="020B0604020202020204" pitchFamily="34" charset="0"/>
              <a:buChar char="•"/>
            </a:pPr>
            <a:r>
              <a:rPr lang="en-US" sz="2400" dirty="0"/>
              <a:t>Ranks the predictors based on their contribution to the model.</a:t>
            </a:r>
          </a:p>
          <a:p>
            <a:pPr marL="800100" lvl="1" indent="-342900">
              <a:spcAft>
                <a:spcPts val="600"/>
              </a:spcAft>
              <a:buFont typeface="Arial" panose="020B0604020202020204" pitchFamily="34" charset="0"/>
              <a:buChar char="•"/>
            </a:pPr>
            <a:r>
              <a:rPr lang="en-US" sz="2400" dirty="0"/>
              <a:t>Selected 50 most important features</a:t>
            </a:r>
          </a:p>
        </p:txBody>
      </p:sp>
      <p:sp>
        <p:nvSpPr>
          <p:cNvPr id="7" name="Right Arrow 6">
            <a:extLst>
              <a:ext uri="{FF2B5EF4-FFF2-40B4-BE49-F238E27FC236}">
                <a16:creationId xmlns:a16="http://schemas.microsoft.com/office/drawing/2014/main" id="{63604669-5F9D-434A-B40C-32049F5E5829}"/>
              </a:ext>
            </a:extLst>
          </p:cNvPr>
          <p:cNvSpPr/>
          <p:nvPr/>
        </p:nvSpPr>
        <p:spPr>
          <a:xfrm>
            <a:off x="4786305" y="3357559"/>
            <a:ext cx="385763" cy="442912"/>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9679B52-57E9-934A-9CE8-EEC50D96DCE6}"/>
              </a:ext>
            </a:extLst>
          </p:cNvPr>
          <p:cNvSpPr txBox="1"/>
          <p:nvPr/>
        </p:nvSpPr>
        <p:spPr>
          <a:xfrm>
            <a:off x="2000250" y="2226807"/>
            <a:ext cx="2128838" cy="307777"/>
          </a:xfrm>
          <a:prstGeom prst="rect">
            <a:avLst/>
          </a:prstGeom>
          <a:solidFill>
            <a:schemeClr val="bg1"/>
          </a:solidFill>
        </p:spPr>
        <p:txBody>
          <a:bodyPr wrap="square" rtlCol="0">
            <a:spAutoFit/>
          </a:bodyPr>
          <a:lstStyle/>
          <a:p>
            <a:pPr algn="ctr"/>
            <a:r>
              <a:rPr lang="en-US" sz="1400" dirty="0"/>
              <a:t>Calories distribution</a:t>
            </a:r>
          </a:p>
        </p:txBody>
      </p:sp>
      <p:sp>
        <p:nvSpPr>
          <p:cNvPr id="9" name="TextBox 8">
            <a:extLst>
              <a:ext uri="{FF2B5EF4-FFF2-40B4-BE49-F238E27FC236}">
                <a16:creationId xmlns:a16="http://schemas.microsoft.com/office/drawing/2014/main" id="{BA8E75CA-B025-E743-BF7A-5FA63ECB8B09}"/>
              </a:ext>
            </a:extLst>
          </p:cNvPr>
          <p:cNvSpPr txBox="1"/>
          <p:nvPr/>
        </p:nvSpPr>
        <p:spPr>
          <a:xfrm>
            <a:off x="6093620" y="2233699"/>
            <a:ext cx="2128838" cy="307777"/>
          </a:xfrm>
          <a:prstGeom prst="rect">
            <a:avLst/>
          </a:prstGeom>
          <a:solidFill>
            <a:schemeClr val="bg1"/>
          </a:solidFill>
        </p:spPr>
        <p:txBody>
          <a:bodyPr wrap="square" rtlCol="0">
            <a:spAutoFit/>
          </a:bodyPr>
          <a:lstStyle/>
          <a:p>
            <a:pPr algn="ctr"/>
            <a:r>
              <a:rPr lang="en-US" sz="1400" dirty="0"/>
              <a:t>Log Calories distribution</a:t>
            </a:r>
          </a:p>
        </p:txBody>
      </p:sp>
    </p:spTree>
    <p:extLst>
      <p:ext uri="{BB962C8B-B14F-4D97-AF65-F5344CB8AC3E}">
        <p14:creationId xmlns:p14="http://schemas.microsoft.com/office/powerpoint/2010/main" val="20888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B866F-C47B-9542-8B08-00DBA8395931}"/>
              </a:ext>
            </a:extLst>
          </p:cNvPr>
          <p:cNvSpPr>
            <a:spLocks noGrp="1"/>
          </p:cNvSpPr>
          <p:nvPr>
            <p:ph type="title"/>
          </p:nvPr>
        </p:nvSpPr>
        <p:spPr/>
        <p:txBody>
          <a:bodyPr/>
          <a:lstStyle/>
          <a:p>
            <a:r>
              <a:rPr lang="en-US" b="1" dirty="0"/>
              <a:t>Preliminary Analysis</a:t>
            </a:r>
          </a:p>
        </p:txBody>
      </p:sp>
      <p:pic>
        <p:nvPicPr>
          <p:cNvPr id="5" name="Content Placeholder 4">
            <a:extLst>
              <a:ext uri="{FF2B5EF4-FFF2-40B4-BE49-F238E27FC236}">
                <a16:creationId xmlns:a16="http://schemas.microsoft.com/office/drawing/2014/main" id="{1C914D58-1EA0-A743-8EA9-12A5B0DD8A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1284" y="2328068"/>
            <a:ext cx="10389431" cy="2172495"/>
          </a:xfrm>
        </p:spPr>
      </p:pic>
      <p:sp>
        <p:nvSpPr>
          <p:cNvPr id="7" name="Up Arrow 6">
            <a:extLst>
              <a:ext uri="{FF2B5EF4-FFF2-40B4-BE49-F238E27FC236}">
                <a16:creationId xmlns:a16="http://schemas.microsoft.com/office/drawing/2014/main" id="{794302FF-C8F4-C84B-A546-25F4751D9908}"/>
              </a:ext>
            </a:extLst>
          </p:cNvPr>
          <p:cNvSpPr/>
          <p:nvPr/>
        </p:nvSpPr>
        <p:spPr>
          <a:xfrm>
            <a:off x="6258296" y="2924486"/>
            <a:ext cx="325459" cy="329354"/>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8" name="Up Arrow 7">
            <a:extLst>
              <a:ext uri="{FF2B5EF4-FFF2-40B4-BE49-F238E27FC236}">
                <a16:creationId xmlns:a16="http://schemas.microsoft.com/office/drawing/2014/main" id="{54B1B708-7343-3F4E-B4FB-B748C7FB2E40}"/>
              </a:ext>
            </a:extLst>
          </p:cNvPr>
          <p:cNvSpPr/>
          <p:nvPr/>
        </p:nvSpPr>
        <p:spPr>
          <a:xfrm rot="10800000">
            <a:off x="7847610" y="2956124"/>
            <a:ext cx="325459" cy="329354"/>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B613C60F-8A12-FC42-9FF2-980CE4A76A56}"/>
              </a:ext>
            </a:extLst>
          </p:cNvPr>
          <p:cNvSpPr/>
          <p:nvPr/>
        </p:nvSpPr>
        <p:spPr>
          <a:xfrm>
            <a:off x="10054008" y="2920776"/>
            <a:ext cx="325459" cy="329354"/>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 name="Up Arrow 9">
            <a:extLst>
              <a:ext uri="{FF2B5EF4-FFF2-40B4-BE49-F238E27FC236}">
                <a16:creationId xmlns:a16="http://schemas.microsoft.com/office/drawing/2014/main" id="{B82544FC-2A8A-D448-95AE-860FAB21D0F3}"/>
              </a:ext>
            </a:extLst>
          </p:cNvPr>
          <p:cNvSpPr/>
          <p:nvPr/>
        </p:nvSpPr>
        <p:spPr>
          <a:xfrm>
            <a:off x="11028341" y="2920776"/>
            <a:ext cx="325459" cy="329354"/>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1" name="Up Arrow 10">
            <a:extLst>
              <a:ext uri="{FF2B5EF4-FFF2-40B4-BE49-F238E27FC236}">
                <a16:creationId xmlns:a16="http://schemas.microsoft.com/office/drawing/2014/main" id="{0A1711A7-B5E4-CA47-BD23-AF1835542E8F}"/>
              </a:ext>
            </a:extLst>
          </p:cNvPr>
          <p:cNvSpPr/>
          <p:nvPr/>
        </p:nvSpPr>
        <p:spPr>
          <a:xfrm>
            <a:off x="8836941" y="2934416"/>
            <a:ext cx="325459" cy="329354"/>
          </a:xfrm>
          <a:prstGeom prst="up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2" name="TextBox 11">
            <a:extLst>
              <a:ext uri="{FF2B5EF4-FFF2-40B4-BE49-F238E27FC236}">
                <a16:creationId xmlns:a16="http://schemas.microsoft.com/office/drawing/2014/main" id="{ACAAC3F4-8833-4A4E-B779-43E6272BDA00}"/>
              </a:ext>
            </a:extLst>
          </p:cNvPr>
          <p:cNvSpPr txBox="1"/>
          <p:nvPr/>
        </p:nvSpPr>
        <p:spPr>
          <a:xfrm>
            <a:off x="1271587" y="5400675"/>
            <a:ext cx="9413853" cy="707886"/>
          </a:xfrm>
          <a:prstGeom prst="rect">
            <a:avLst/>
          </a:prstGeom>
          <a:noFill/>
        </p:spPr>
        <p:txBody>
          <a:bodyPr wrap="square" rtlCol="0">
            <a:spAutoFit/>
          </a:bodyPr>
          <a:lstStyle/>
          <a:p>
            <a:pPr algn="ctr"/>
            <a:r>
              <a:rPr lang="en-US" sz="2000" b="1" dirty="0"/>
              <a:t>On average, the 100 best rated recipes have more calories, protein, cholesterol and sodium, and less carbohydrates than the 100 worse rated recipes.</a:t>
            </a:r>
          </a:p>
        </p:txBody>
      </p:sp>
    </p:spTree>
    <p:extLst>
      <p:ext uri="{BB962C8B-B14F-4D97-AF65-F5344CB8AC3E}">
        <p14:creationId xmlns:p14="http://schemas.microsoft.com/office/powerpoint/2010/main" val="359616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F4E0-9398-2643-B098-F031826D970D}"/>
              </a:ext>
            </a:extLst>
          </p:cNvPr>
          <p:cNvSpPr>
            <a:spLocks noGrp="1"/>
          </p:cNvSpPr>
          <p:nvPr>
            <p:ph type="title"/>
          </p:nvPr>
        </p:nvSpPr>
        <p:spPr/>
        <p:txBody>
          <a:bodyPr/>
          <a:lstStyle/>
          <a:p>
            <a:r>
              <a:rPr lang="en-US" b="1" dirty="0"/>
              <a:t>Preliminary Analysis</a:t>
            </a:r>
          </a:p>
        </p:txBody>
      </p:sp>
      <p:pic>
        <p:nvPicPr>
          <p:cNvPr id="6" name="Picture 5">
            <a:extLst>
              <a:ext uri="{FF2B5EF4-FFF2-40B4-BE49-F238E27FC236}">
                <a16:creationId xmlns:a16="http://schemas.microsoft.com/office/drawing/2014/main" id="{E33F57E8-B955-8A41-B54F-5DA36BAA475E}"/>
              </a:ext>
            </a:extLst>
          </p:cNvPr>
          <p:cNvPicPr>
            <a:picLocks noChangeAspect="1"/>
          </p:cNvPicPr>
          <p:nvPr/>
        </p:nvPicPr>
        <p:blipFill>
          <a:blip r:embed="rId2"/>
          <a:stretch>
            <a:fillRect/>
          </a:stretch>
        </p:blipFill>
        <p:spPr>
          <a:xfrm>
            <a:off x="2344415" y="1512558"/>
            <a:ext cx="6887329" cy="4339163"/>
          </a:xfrm>
          <a:prstGeom prst="rect">
            <a:avLst/>
          </a:prstGeom>
        </p:spPr>
      </p:pic>
      <p:sp>
        <p:nvSpPr>
          <p:cNvPr id="7" name="TextBox 6">
            <a:extLst>
              <a:ext uri="{FF2B5EF4-FFF2-40B4-BE49-F238E27FC236}">
                <a16:creationId xmlns:a16="http://schemas.microsoft.com/office/drawing/2014/main" id="{3B4E47C0-6CC1-B54E-9FF8-B68F3AB3628E}"/>
              </a:ext>
            </a:extLst>
          </p:cNvPr>
          <p:cNvSpPr txBox="1"/>
          <p:nvPr/>
        </p:nvSpPr>
        <p:spPr>
          <a:xfrm>
            <a:off x="1252537" y="6282048"/>
            <a:ext cx="10101263" cy="400110"/>
          </a:xfrm>
          <a:prstGeom prst="rect">
            <a:avLst/>
          </a:prstGeom>
          <a:noFill/>
        </p:spPr>
        <p:txBody>
          <a:bodyPr wrap="square" rtlCol="0">
            <a:spAutoFit/>
          </a:bodyPr>
          <a:lstStyle/>
          <a:p>
            <a:r>
              <a:rPr lang="en-US" sz="2000" b="1" dirty="0"/>
              <a:t>The success of a recipe is a result of the combination of flavors and preparation methods  </a:t>
            </a:r>
          </a:p>
        </p:txBody>
      </p:sp>
      <p:sp>
        <p:nvSpPr>
          <p:cNvPr id="8" name="TextBox 7">
            <a:extLst>
              <a:ext uri="{FF2B5EF4-FFF2-40B4-BE49-F238E27FC236}">
                <a16:creationId xmlns:a16="http://schemas.microsoft.com/office/drawing/2014/main" id="{C60FF91E-A7A7-E64F-8552-87C821C71C0B}"/>
              </a:ext>
            </a:extLst>
          </p:cNvPr>
          <p:cNvSpPr txBox="1"/>
          <p:nvPr/>
        </p:nvSpPr>
        <p:spPr>
          <a:xfrm>
            <a:off x="2344415" y="5851721"/>
            <a:ext cx="6063315" cy="276999"/>
          </a:xfrm>
          <a:prstGeom prst="rect">
            <a:avLst/>
          </a:prstGeom>
          <a:noFill/>
        </p:spPr>
        <p:txBody>
          <a:bodyPr wrap="square" rtlCol="0">
            <a:spAutoFit/>
          </a:bodyPr>
          <a:lstStyle/>
          <a:p>
            <a:r>
              <a:rPr lang="en-US" sz="1200" i="1" dirty="0"/>
              <a:t>Source:  Article “What A Global Flavor Map Can Tell Us About How We Pair Foods (</a:t>
            </a:r>
            <a:r>
              <a:rPr lang="en-US" sz="1200" i="1" dirty="0" err="1"/>
              <a:t>Nature.com</a:t>
            </a:r>
            <a:r>
              <a:rPr lang="en-US" sz="1200" i="1" dirty="0"/>
              <a:t>)</a:t>
            </a:r>
          </a:p>
        </p:txBody>
      </p:sp>
    </p:spTree>
    <p:extLst>
      <p:ext uri="{BB962C8B-B14F-4D97-AF65-F5344CB8AC3E}">
        <p14:creationId xmlns:p14="http://schemas.microsoft.com/office/powerpoint/2010/main" val="1101752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26EA6-46B6-9240-85EA-3257BA633C6F}"/>
              </a:ext>
            </a:extLst>
          </p:cNvPr>
          <p:cNvSpPr>
            <a:spLocks noGrp="1"/>
          </p:cNvSpPr>
          <p:nvPr>
            <p:ph type="title"/>
          </p:nvPr>
        </p:nvSpPr>
        <p:spPr/>
        <p:txBody>
          <a:bodyPr/>
          <a:lstStyle/>
          <a:p>
            <a:r>
              <a:rPr lang="en-US" b="1" dirty="0"/>
              <a:t>Preliminary Analysis</a:t>
            </a:r>
          </a:p>
        </p:txBody>
      </p:sp>
      <p:pic>
        <p:nvPicPr>
          <p:cNvPr id="13" name="Picture 12">
            <a:extLst>
              <a:ext uri="{FF2B5EF4-FFF2-40B4-BE49-F238E27FC236}">
                <a16:creationId xmlns:a16="http://schemas.microsoft.com/office/drawing/2014/main" id="{AC3B042F-FA6F-9A45-911C-46DB7A71A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850" y="2605999"/>
            <a:ext cx="7429500" cy="1054100"/>
          </a:xfrm>
          <a:prstGeom prst="rect">
            <a:avLst/>
          </a:prstGeom>
        </p:spPr>
      </p:pic>
      <p:pic>
        <p:nvPicPr>
          <p:cNvPr id="19" name="Picture 18">
            <a:extLst>
              <a:ext uri="{FF2B5EF4-FFF2-40B4-BE49-F238E27FC236}">
                <a16:creationId xmlns:a16="http://schemas.microsoft.com/office/drawing/2014/main" id="{65FA255B-ED4D-1F42-B354-B5C7F857B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0800" y="4915807"/>
            <a:ext cx="7493000" cy="1524000"/>
          </a:xfrm>
          <a:prstGeom prst="rect">
            <a:avLst/>
          </a:prstGeom>
        </p:spPr>
      </p:pic>
      <p:grpSp>
        <p:nvGrpSpPr>
          <p:cNvPr id="21" name="Group 20">
            <a:extLst>
              <a:ext uri="{FF2B5EF4-FFF2-40B4-BE49-F238E27FC236}">
                <a16:creationId xmlns:a16="http://schemas.microsoft.com/office/drawing/2014/main" id="{0C4AE462-8EF2-F043-A397-6800048F26EF}"/>
              </a:ext>
            </a:extLst>
          </p:cNvPr>
          <p:cNvGrpSpPr/>
          <p:nvPr/>
        </p:nvGrpSpPr>
        <p:grpSpPr>
          <a:xfrm>
            <a:off x="1022699" y="3932466"/>
            <a:ext cx="6972300" cy="1028700"/>
            <a:chOff x="1979962" y="3573915"/>
            <a:chExt cx="6972300" cy="1028700"/>
          </a:xfrm>
        </p:grpSpPr>
        <p:pic>
          <p:nvPicPr>
            <p:cNvPr id="9" name="Picture 8">
              <a:extLst>
                <a:ext uri="{FF2B5EF4-FFF2-40B4-BE49-F238E27FC236}">
                  <a16:creationId xmlns:a16="http://schemas.microsoft.com/office/drawing/2014/main" id="{46F8015B-6CDE-AC45-8E2A-A0DA1FACC7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962" y="3573915"/>
              <a:ext cx="6972300" cy="1028700"/>
            </a:xfrm>
            <a:prstGeom prst="rect">
              <a:avLst/>
            </a:prstGeom>
          </p:spPr>
        </p:pic>
        <p:sp>
          <p:nvSpPr>
            <p:cNvPr id="20" name="Rectangle 19">
              <a:extLst>
                <a:ext uri="{FF2B5EF4-FFF2-40B4-BE49-F238E27FC236}">
                  <a16:creationId xmlns:a16="http://schemas.microsoft.com/office/drawing/2014/main" id="{6B51FD8A-3442-C547-A3B0-AE12542C69AA}"/>
                </a:ext>
              </a:extLst>
            </p:cNvPr>
            <p:cNvSpPr/>
            <p:nvPr/>
          </p:nvSpPr>
          <p:spPr>
            <a:xfrm>
              <a:off x="2928938" y="4100513"/>
              <a:ext cx="4371975" cy="302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3" name="Straight Connector 22">
            <a:extLst>
              <a:ext uri="{FF2B5EF4-FFF2-40B4-BE49-F238E27FC236}">
                <a16:creationId xmlns:a16="http://schemas.microsoft.com/office/drawing/2014/main" id="{4DDBBE2F-9B72-0A42-9A53-9488C23E6E12}"/>
              </a:ext>
            </a:extLst>
          </p:cNvPr>
          <p:cNvCxnSpPr>
            <a:cxnSpLocks/>
          </p:cNvCxnSpPr>
          <p:nvPr/>
        </p:nvCxnSpPr>
        <p:spPr>
          <a:xfrm>
            <a:off x="5314950" y="3071820"/>
            <a:ext cx="39147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623BDED-7D0A-EF44-9BB4-D7BF922CF7DA}"/>
              </a:ext>
            </a:extLst>
          </p:cNvPr>
          <p:cNvCxnSpPr>
            <a:cxnSpLocks/>
          </p:cNvCxnSpPr>
          <p:nvPr/>
        </p:nvCxnSpPr>
        <p:spPr>
          <a:xfrm>
            <a:off x="7772400" y="3352808"/>
            <a:ext cx="270986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85D443-E999-6549-A56C-1D5D67A02CC8}"/>
              </a:ext>
            </a:extLst>
          </p:cNvPr>
          <p:cNvCxnSpPr>
            <a:cxnSpLocks/>
          </p:cNvCxnSpPr>
          <p:nvPr/>
        </p:nvCxnSpPr>
        <p:spPr>
          <a:xfrm>
            <a:off x="2010918" y="4406676"/>
            <a:ext cx="9751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8CE070C-199B-A740-B69A-EA35EE3BEBC9}"/>
              </a:ext>
            </a:extLst>
          </p:cNvPr>
          <p:cNvCxnSpPr>
            <a:cxnSpLocks/>
          </p:cNvCxnSpPr>
          <p:nvPr/>
        </p:nvCxnSpPr>
        <p:spPr>
          <a:xfrm>
            <a:off x="4325492" y="4401912"/>
            <a:ext cx="128949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29B2089-1C53-EF47-9C00-4D7BA13C3A86}"/>
              </a:ext>
            </a:extLst>
          </p:cNvPr>
          <p:cNvCxnSpPr>
            <a:cxnSpLocks/>
          </p:cNvCxnSpPr>
          <p:nvPr/>
        </p:nvCxnSpPr>
        <p:spPr>
          <a:xfrm>
            <a:off x="8449817" y="5354407"/>
            <a:ext cx="25372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C413164E-F206-B146-BD43-FD40B2FA3F86}"/>
              </a:ext>
            </a:extLst>
          </p:cNvPr>
          <p:cNvSpPr/>
          <p:nvPr/>
        </p:nvSpPr>
        <p:spPr>
          <a:xfrm>
            <a:off x="1718853" y="1756111"/>
            <a:ext cx="4877617" cy="523220"/>
          </a:xfrm>
          <a:prstGeom prst="rect">
            <a:avLst/>
          </a:prstGeom>
        </p:spPr>
        <p:txBody>
          <a:bodyPr wrap="none">
            <a:spAutoFit/>
          </a:bodyPr>
          <a:lstStyle/>
          <a:p>
            <a:r>
              <a:rPr lang="en-US" sz="2800" b="1" dirty="0"/>
              <a:t>Reviews could help the analysis</a:t>
            </a:r>
            <a:endParaRPr lang="en-US" sz="2800" dirty="0"/>
          </a:p>
        </p:txBody>
      </p:sp>
    </p:spTree>
    <p:extLst>
      <p:ext uri="{BB962C8B-B14F-4D97-AF65-F5344CB8AC3E}">
        <p14:creationId xmlns:p14="http://schemas.microsoft.com/office/powerpoint/2010/main" val="2372139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33BD5-41D7-0448-80CB-9A2A37898F22}"/>
              </a:ext>
            </a:extLst>
          </p:cNvPr>
          <p:cNvSpPr>
            <a:spLocks noGrp="1"/>
          </p:cNvSpPr>
          <p:nvPr>
            <p:ph type="title"/>
          </p:nvPr>
        </p:nvSpPr>
        <p:spPr>
          <a:xfrm>
            <a:off x="838200" y="365125"/>
            <a:ext cx="10515600" cy="1325563"/>
          </a:xfrm>
        </p:spPr>
        <p:txBody>
          <a:bodyPr/>
          <a:lstStyle/>
          <a:p>
            <a:r>
              <a:rPr lang="en-US" b="1" dirty="0"/>
              <a:t>Exploratory Data Analysis</a:t>
            </a:r>
            <a:br>
              <a:rPr lang="en-US" b="1" dirty="0"/>
            </a:br>
            <a:r>
              <a:rPr lang="en-US" sz="3600" b="1" dirty="0"/>
              <a:t>Linear Regression</a:t>
            </a:r>
            <a:endParaRPr lang="en-US" b="1" dirty="0"/>
          </a:p>
        </p:txBody>
      </p:sp>
      <p:sp>
        <p:nvSpPr>
          <p:cNvPr id="15" name="Content Placeholder 14">
            <a:extLst>
              <a:ext uri="{FF2B5EF4-FFF2-40B4-BE49-F238E27FC236}">
                <a16:creationId xmlns:a16="http://schemas.microsoft.com/office/drawing/2014/main" id="{DDCD1E39-8229-3842-9A6D-36F418EFDF0A}"/>
              </a:ext>
            </a:extLst>
          </p:cNvPr>
          <p:cNvSpPr>
            <a:spLocks noGrp="1"/>
          </p:cNvSpPr>
          <p:nvPr>
            <p:ph idx="1"/>
          </p:nvPr>
        </p:nvSpPr>
        <p:spPr>
          <a:xfrm>
            <a:off x="838200" y="2190115"/>
            <a:ext cx="10515600" cy="335684"/>
          </a:xfrm>
        </p:spPr>
        <p:txBody>
          <a:bodyPr>
            <a:normAutofit fontScale="92500" lnSpcReduction="20000"/>
          </a:bodyPr>
          <a:lstStyle/>
          <a:p>
            <a:r>
              <a:rPr lang="en-US" sz="2400" dirty="0"/>
              <a:t>OLS Regression on training set (70% of data) beginning with the selected features.</a:t>
            </a:r>
          </a:p>
        </p:txBody>
      </p:sp>
      <p:pic>
        <p:nvPicPr>
          <p:cNvPr id="30" name="Picture 29">
            <a:extLst>
              <a:ext uri="{FF2B5EF4-FFF2-40B4-BE49-F238E27FC236}">
                <a16:creationId xmlns:a16="http://schemas.microsoft.com/office/drawing/2014/main" id="{0AFAA148-FFA4-AB4C-B5EE-858666A095EA}"/>
              </a:ext>
            </a:extLst>
          </p:cNvPr>
          <p:cNvPicPr>
            <a:picLocks noChangeAspect="1"/>
          </p:cNvPicPr>
          <p:nvPr/>
        </p:nvPicPr>
        <p:blipFill rotWithShape="1">
          <a:blip r:embed="rId2">
            <a:extLst>
              <a:ext uri="{28A0092B-C50C-407E-A947-70E740481C1C}">
                <a14:useLocalDpi xmlns:a14="http://schemas.microsoft.com/office/drawing/2010/main" val="0"/>
              </a:ext>
            </a:extLst>
          </a:blip>
          <a:srcRect r="6865"/>
          <a:stretch/>
        </p:blipFill>
        <p:spPr>
          <a:xfrm>
            <a:off x="469236" y="3098796"/>
            <a:ext cx="4670476" cy="3213104"/>
          </a:xfrm>
          <a:prstGeom prst="rect">
            <a:avLst/>
          </a:prstGeom>
        </p:spPr>
      </p:pic>
      <p:pic>
        <p:nvPicPr>
          <p:cNvPr id="37" name="Picture 36">
            <a:extLst>
              <a:ext uri="{FF2B5EF4-FFF2-40B4-BE49-F238E27FC236}">
                <a16:creationId xmlns:a16="http://schemas.microsoft.com/office/drawing/2014/main" id="{971A81B2-518D-CC41-8DB6-A9A16AF86EB4}"/>
              </a:ext>
            </a:extLst>
          </p:cNvPr>
          <p:cNvPicPr>
            <a:picLocks noChangeAspect="1"/>
          </p:cNvPicPr>
          <p:nvPr/>
        </p:nvPicPr>
        <p:blipFill rotWithShape="1">
          <a:blip r:embed="rId3">
            <a:extLst>
              <a:ext uri="{28A0092B-C50C-407E-A947-70E740481C1C}">
                <a14:useLocalDpi xmlns:a14="http://schemas.microsoft.com/office/drawing/2010/main" val="0"/>
              </a:ext>
            </a:extLst>
          </a:blip>
          <a:srcRect r="13176"/>
          <a:stretch/>
        </p:blipFill>
        <p:spPr>
          <a:xfrm>
            <a:off x="7311076" y="3041641"/>
            <a:ext cx="4570672" cy="3270259"/>
          </a:xfrm>
          <a:prstGeom prst="rect">
            <a:avLst/>
          </a:prstGeom>
        </p:spPr>
      </p:pic>
      <p:cxnSp>
        <p:nvCxnSpPr>
          <p:cNvPr id="19" name="Straight Arrow Connector 18">
            <a:extLst>
              <a:ext uri="{FF2B5EF4-FFF2-40B4-BE49-F238E27FC236}">
                <a16:creationId xmlns:a16="http://schemas.microsoft.com/office/drawing/2014/main" id="{CFBDB374-A546-7C44-AC20-1429D411A744}"/>
              </a:ext>
            </a:extLst>
          </p:cNvPr>
          <p:cNvCxnSpPr>
            <a:cxnSpLocks/>
          </p:cNvCxnSpPr>
          <p:nvPr/>
        </p:nvCxnSpPr>
        <p:spPr>
          <a:xfrm>
            <a:off x="5272644" y="4864999"/>
            <a:ext cx="1699656" cy="0"/>
          </a:xfrm>
          <a:prstGeom prst="straightConnector1">
            <a:avLst/>
          </a:prstGeom>
          <a:ln w="50800">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8AAC408-8952-1740-815B-D83AF0FA0595}"/>
              </a:ext>
            </a:extLst>
          </p:cNvPr>
          <p:cNvSpPr txBox="1"/>
          <p:nvPr/>
        </p:nvSpPr>
        <p:spPr>
          <a:xfrm>
            <a:off x="5139712" y="4001294"/>
            <a:ext cx="1938028" cy="646331"/>
          </a:xfrm>
          <a:prstGeom prst="rect">
            <a:avLst/>
          </a:prstGeom>
          <a:noFill/>
        </p:spPr>
        <p:txBody>
          <a:bodyPr wrap="square" rtlCol="0">
            <a:spAutoFit/>
          </a:bodyPr>
          <a:lstStyle/>
          <a:p>
            <a:pPr algn="ctr"/>
            <a:r>
              <a:rPr lang="en-US" b="1" dirty="0">
                <a:solidFill>
                  <a:schemeClr val="accent6">
                    <a:lumMod val="75000"/>
                  </a:schemeClr>
                </a:solidFill>
              </a:rPr>
              <a:t>Removed features when p-value high</a:t>
            </a:r>
          </a:p>
        </p:txBody>
      </p:sp>
      <p:sp>
        <p:nvSpPr>
          <p:cNvPr id="26" name="Rectangle 25">
            <a:extLst>
              <a:ext uri="{FF2B5EF4-FFF2-40B4-BE49-F238E27FC236}">
                <a16:creationId xmlns:a16="http://schemas.microsoft.com/office/drawing/2014/main" id="{BC01C70C-A077-C64C-AA66-D0DBDEC2397E}"/>
              </a:ext>
            </a:extLst>
          </p:cNvPr>
          <p:cNvSpPr/>
          <p:nvPr/>
        </p:nvSpPr>
        <p:spPr>
          <a:xfrm>
            <a:off x="2183951" y="6311900"/>
            <a:ext cx="1253869" cy="369332"/>
          </a:xfrm>
          <a:prstGeom prst="rect">
            <a:avLst/>
          </a:prstGeom>
        </p:spPr>
        <p:txBody>
          <a:bodyPr wrap="none">
            <a:spAutoFit/>
          </a:bodyPr>
          <a:lstStyle/>
          <a:p>
            <a:r>
              <a:rPr lang="en-US" b="1" dirty="0"/>
              <a:t>MSE: 0.589</a:t>
            </a:r>
          </a:p>
        </p:txBody>
      </p:sp>
      <p:sp>
        <p:nvSpPr>
          <p:cNvPr id="28" name="Rectangle 27">
            <a:extLst>
              <a:ext uri="{FF2B5EF4-FFF2-40B4-BE49-F238E27FC236}">
                <a16:creationId xmlns:a16="http://schemas.microsoft.com/office/drawing/2014/main" id="{093EBB56-7CE8-C448-8B98-F49313F3B66B}"/>
              </a:ext>
            </a:extLst>
          </p:cNvPr>
          <p:cNvSpPr/>
          <p:nvPr/>
        </p:nvSpPr>
        <p:spPr>
          <a:xfrm>
            <a:off x="8975889" y="6311900"/>
            <a:ext cx="1253869" cy="369332"/>
          </a:xfrm>
          <a:prstGeom prst="rect">
            <a:avLst/>
          </a:prstGeom>
        </p:spPr>
        <p:txBody>
          <a:bodyPr wrap="none">
            <a:spAutoFit/>
          </a:bodyPr>
          <a:lstStyle/>
          <a:p>
            <a:r>
              <a:rPr lang="en-US" b="1" dirty="0"/>
              <a:t>MSE: 0.576</a:t>
            </a:r>
          </a:p>
        </p:txBody>
      </p:sp>
    </p:spTree>
    <p:extLst>
      <p:ext uri="{BB962C8B-B14F-4D97-AF65-F5344CB8AC3E}">
        <p14:creationId xmlns:p14="http://schemas.microsoft.com/office/powerpoint/2010/main" val="27335478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TotalTime>
  <Words>604</Words>
  <Application>Microsoft Macintosh PowerPoint</Application>
  <PresentationFormat>Widescreen</PresentationFormat>
  <Paragraphs>64</Paragraphs>
  <Slides>13</Slides>
  <Notes>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Predicting the Success of a Recipe</vt:lpstr>
      <vt:lpstr>Web Scraping and Data Cleaning</vt:lpstr>
      <vt:lpstr>PowerPoint Presentation</vt:lpstr>
      <vt:lpstr>Choosing the Features</vt:lpstr>
      <vt:lpstr>Data Wrangling</vt:lpstr>
      <vt:lpstr>Preliminary Analysis</vt:lpstr>
      <vt:lpstr>Preliminary Analysis</vt:lpstr>
      <vt:lpstr>Preliminary Analysis</vt:lpstr>
      <vt:lpstr>Exploratory Data Analysis Linear Regression</vt:lpstr>
      <vt:lpstr>Exploratory Data Analysis Results</vt:lpstr>
      <vt:lpstr>Exploratory Data Analysis Results</vt:lpstr>
      <vt:lpstr>Exploratory Data Analysis</vt:lpstr>
      <vt:lpstr>Final Thoughts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55</cp:revision>
  <cp:lastPrinted>2018-02-02T16:52:54Z</cp:lastPrinted>
  <dcterms:created xsi:type="dcterms:W3CDTF">2018-02-01T22:33:33Z</dcterms:created>
  <dcterms:modified xsi:type="dcterms:W3CDTF">2018-02-02T20:07:40Z</dcterms:modified>
</cp:coreProperties>
</file>